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9" r:id="rId2"/>
    <p:sldId id="522" r:id="rId3"/>
    <p:sldId id="510" r:id="rId4"/>
    <p:sldId id="511" r:id="rId5"/>
    <p:sldId id="496" r:id="rId6"/>
    <p:sldId id="523" r:id="rId7"/>
    <p:sldId id="489" r:id="rId8"/>
    <p:sldId id="492" r:id="rId9"/>
    <p:sldId id="493" r:id="rId10"/>
    <p:sldId id="494" r:id="rId11"/>
    <p:sldId id="495" r:id="rId12"/>
    <p:sldId id="497" r:id="rId13"/>
    <p:sldId id="546" r:id="rId14"/>
    <p:sldId id="547" r:id="rId15"/>
    <p:sldId id="434" r:id="rId16"/>
    <p:sldId id="438" r:id="rId17"/>
    <p:sldId id="437" r:id="rId18"/>
    <p:sldId id="436" r:id="rId19"/>
    <p:sldId id="439" r:id="rId20"/>
    <p:sldId id="442" r:id="rId21"/>
    <p:sldId id="443" r:id="rId22"/>
    <p:sldId id="532" r:id="rId23"/>
    <p:sldId id="533" r:id="rId24"/>
    <p:sldId id="534" r:id="rId25"/>
    <p:sldId id="535" r:id="rId26"/>
    <p:sldId id="536" r:id="rId27"/>
    <p:sldId id="537" r:id="rId28"/>
    <p:sldId id="538" r:id="rId29"/>
    <p:sldId id="521" r:id="rId30"/>
    <p:sldId id="503" r:id="rId31"/>
    <p:sldId id="504" r:id="rId32"/>
    <p:sldId id="528" r:id="rId33"/>
    <p:sldId id="501" r:id="rId34"/>
    <p:sldId id="529" r:id="rId35"/>
    <p:sldId id="539" r:id="rId36"/>
    <p:sldId id="540" r:id="rId37"/>
    <p:sldId id="541" r:id="rId38"/>
    <p:sldId id="542" r:id="rId39"/>
    <p:sldId id="543" r:id="rId40"/>
    <p:sldId id="544" r:id="rId41"/>
    <p:sldId id="545" r:id="rId42"/>
  </p:sldIdLst>
  <p:sldSz cx="12192000" cy="6858000"/>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1"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CC99"/>
    <a:srgbClr val="548E77"/>
    <a:srgbClr val="C2D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434" autoAdjust="0"/>
  </p:normalViewPr>
  <p:slideViewPr>
    <p:cSldViewPr>
      <p:cViewPr varScale="1">
        <p:scale>
          <a:sx n="97" d="100"/>
          <a:sy n="97" d="100"/>
        </p:scale>
        <p:origin x="80" y="160"/>
      </p:cViewPr>
      <p:guideLst>
        <p:guide orient="horz" pos="2160"/>
        <p:guide pos="3840"/>
      </p:guideLst>
    </p:cSldViewPr>
  </p:slideViewPr>
  <p:notesTextViewPr>
    <p:cViewPr>
      <p:scale>
        <a:sx n="1" d="1"/>
        <a:sy n="1" d="1"/>
      </p:scale>
      <p:origin x="0" y="0"/>
    </p:cViewPr>
  </p:notesTextViewPr>
  <p:sorterViewPr>
    <p:cViewPr>
      <p:scale>
        <a:sx n="100" d="100"/>
        <a:sy n="100" d="100"/>
      </p:scale>
      <p:origin x="0" y="588"/>
    </p:cViewPr>
  </p:sorterViewPr>
  <p:notesViewPr>
    <p:cSldViewPr>
      <p:cViewPr varScale="1">
        <p:scale>
          <a:sx n="56" d="100"/>
          <a:sy n="56" d="100"/>
        </p:scale>
        <p:origin x="-2874" y="-84"/>
      </p:cViewPr>
      <p:guideLst>
        <p:guide orient="horz" pos="3221"/>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175"/>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sz="quarter" idx="1"/>
          </p:nvPr>
        </p:nvSpPr>
        <p:spPr>
          <a:xfrm>
            <a:off x="4021295" y="0"/>
            <a:ext cx="3076363" cy="511175"/>
          </a:xfrm>
          <a:prstGeom prst="rect">
            <a:avLst/>
          </a:prstGeom>
        </p:spPr>
        <p:txBody>
          <a:bodyPr vert="horz" lIns="94704" tIns="47352" rIns="94704" bIns="47352" rtlCol="0"/>
          <a:lstStyle>
            <a:lvl1pPr algn="r">
              <a:defRPr sz="1200"/>
            </a:lvl1pPr>
          </a:lstStyle>
          <a:p>
            <a:fld id="{C0CD805F-8CC9-4599-8FCA-AF451991A128}" type="datetimeFigureOut">
              <a:rPr lang="en-US" smtClean="0"/>
              <a:t>3/2/2022</a:t>
            </a:fld>
            <a:endParaRPr lang="en-US" dirty="0"/>
          </a:p>
        </p:txBody>
      </p:sp>
      <p:sp>
        <p:nvSpPr>
          <p:cNvPr id="4" name="Footer Placeholder 3"/>
          <p:cNvSpPr>
            <a:spLocks noGrp="1"/>
          </p:cNvSpPr>
          <p:nvPr>
            <p:ph type="ftr" sz="quarter" idx="2"/>
          </p:nvPr>
        </p:nvSpPr>
        <p:spPr>
          <a:xfrm>
            <a:off x="1" y="9710550"/>
            <a:ext cx="3076363" cy="511175"/>
          </a:xfrm>
          <a:prstGeom prst="rect">
            <a:avLst/>
          </a:prstGeom>
        </p:spPr>
        <p:txBody>
          <a:bodyPr vert="horz" lIns="94704" tIns="47352" rIns="94704" bIns="473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5" y="9710550"/>
            <a:ext cx="3076363" cy="511175"/>
          </a:xfrm>
          <a:prstGeom prst="rect">
            <a:avLst/>
          </a:prstGeom>
        </p:spPr>
        <p:txBody>
          <a:bodyPr vert="horz" lIns="94704" tIns="47352" rIns="94704" bIns="47352" rtlCol="0" anchor="b"/>
          <a:lstStyle>
            <a:lvl1pPr algn="r">
              <a:defRPr sz="1200"/>
            </a:lvl1pPr>
          </a:lstStyle>
          <a:p>
            <a:fld id="{9064ABD7-7DDA-433A-BF1A-DE6D114FAD69}" type="slidenum">
              <a:rPr lang="en-US" smtClean="0"/>
              <a:t>‹#›</a:t>
            </a:fld>
            <a:endParaRPr lang="en-US" dirty="0"/>
          </a:p>
        </p:txBody>
      </p:sp>
    </p:spTree>
    <p:extLst>
      <p:ext uri="{BB962C8B-B14F-4D97-AF65-F5344CB8AC3E}">
        <p14:creationId xmlns:p14="http://schemas.microsoft.com/office/powerpoint/2010/main" val="2097211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175"/>
          </a:xfrm>
          <a:prstGeom prst="rect">
            <a:avLst/>
          </a:prstGeom>
        </p:spPr>
        <p:txBody>
          <a:bodyPr vert="horz" lIns="94704" tIns="47352" rIns="94704" bIns="47352" rtlCol="0"/>
          <a:lstStyle>
            <a:lvl1pPr algn="l">
              <a:defRPr sz="1200"/>
            </a:lvl1pPr>
          </a:lstStyle>
          <a:p>
            <a:endParaRPr lang="en-IN" dirty="0"/>
          </a:p>
        </p:txBody>
      </p:sp>
      <p:sp>
        <p:nvSpPr>
          <p:cNvPr id="3" name="Date Placeholder 2"/>
          <p:cNvSpPr>
            <a:spLocks noGrp="1"/>
          </p:cNvSpPr>
          <p:nvPr>
            <p:ph type="dt" idx="1"/>
          </p:nvPr>
        </p:nvSpPr>
        <p:spPr>
          <a:xfrm>
            <a:off x="4021295" y="0"/>
            <a:ext cx="3076363" cy="511175"/>
          </a:xfrm>
          <a:prstGeom prst="rect">
            <a:avLst/>
          </a:prstGeom>
        </p:spPr>
        <p:txBody>
          <a:bodyPr vert="horz" lIns="94704" tIns="47352" rIns="94704" bIns="47352" rtlCol="0"/>
          <a:lstStyle>
            <a:lvl1pPr algn="r">
              <a:defRPr sz="1200"/>
            </a:lvl1pPr>
          </a:lstStyle>
          <a:p>
            <a:fld id="{647CFC50-AFED-4F8F-AEB0-301115475AEC}" type="datetimeFigureOut">
              <a:rPr lang="en-IN" smtClean="0"/>
              <a:t>02-03-2022</a:t>
            </a:fld>
            <a:endParaRPr lang="en-IN" dirty="0"/>
          </a:p>
        </p:txBody>
      </p:sp>
      <p:sp>
        <p:nvSpPr>
          <p:cNvPr id="4" name="Slide Image Placeholder 3"/>
          <p:cNvSpPr>
            <a:spLocks noGrp="1" noRot="1" noChangeAspect="1"/>
          </p:cNvSpPr>
          <p:nvPr>
            <p:ph type="sldImg" idx="2"/>
          </p:nvPr>
        </p:nvSpPr>
        <p:spPr>
          <a:xfrm>
            <a:off x="141288" y="766763"/>
            <a:ext cx="6816725" cy="3833812"/>
          </a:xfrm>
          <a:prstGeom prst="rect">
            <a:avLst/>
          </a:prstGeom>
          <a:noFill/>
          <a:ln w="12700">
            <a:solidFill>
              <a:prstClr val="black"/>
            </a:solidFill>
          </a:ln>
        </p:spPr>
        <p:txBody>
          <a:bodyPr vert="horz" lIns="94704" tIns="47352" rIns="94704" bIns="47352" rtlCol="0" anchor="ctr"/>
          <a:lstStyle/>
          <a:p>
            <a:endParaRPr lang="en-IN" dirty="0"/>
          </a:p>
        </p:txBody>
      </p:sp>
      <p:sp>
        <p:nvSpPr>
          <p:cNvPr id="5" name="Notes Placeholder 4"/>
          <p:cNvSpPr>
            <a:spLocks noGrp="1"/>
          </p:cNvSpPr>
          <p:nvPr>
            <p:ph type="body" sz="quarter" idx="3"/>
          </p:nvPr>
        </p:nvSpPr>
        <p:spPr>
          <a:xfrm>
            <a:off x="709931" y="4856163"/>
            <a:ext cx="5679440" cy="4600575"/>
          </a:xfrm>
          <a:prstGeom prst="rect">
            <a:avLst/>
          </a:prstGeom>
        </p:spPr>
        <p:txBody>
          <a:bodyPr vert="horz" lIns="94704" tIns="47352" rIns="94704" bIns="473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9710550"/>
            <a:ext cx="3076363" cy="511175"/>
          </a:xfrm>
          <a:prstGeom prst="rect">
            <a:avLst/>
          </a:prstGeom>
        </p:spPr>
        <p:txBody>
          <a:bodyPr vert="horz" lIns="94704" tIns="47352" rIns="94704" bIns="47352" rtlCol="0" anchor="b"/>
          <a:lstStyle>
            <a:lvl1pPr algn="l">
              <a:defRPr sz="1200"/>
            </a:lvl1pPr>
          </a:lstStyle>
          <a:p>
            <a:endParaRPr lang="en-IN" dirty="0"/>
          </a:p>
        </p:txBody>
      </p:sp>
      <p:sp>
        <p:nvSpPr>
          <p:cNvPr id="7" name="Slide Number Placeholder 6"/>
          <p:cNvSpPr>
            <a:spLocks noGrp="1"/>
          </p:cNvSpPr>
          <p:nvPr>
            <p:ph type="sldNum" sz="quarter" idx="5"/>
          </p:nvPr>
        </p:nvSpPr>
        <p:spPr>
          <a:xfrm>
            <a:off x="4021295" y="9710550"/>
            <a:ext cx="3076363" cy="511175"/>
          </a:xfrm>
          <a:prstGeom prst="rect">
            <a:avLst/>
          </a:prstGeom>
        </p:spPr>
        <p:txBody>
          <a:bodyPr vert="horz" lIns="94704" tIns="47352" rIns="94704" bIns="47352" rtlCol="0" anchor="b"/>
          <a:lstStyle>
            <a:lvl1pPr algn="r">
              <a:defRPr sz="1200"/>
            </a:lvl1pPr>
          </a:lstStyle>
          <a:p>
            <a:fld id="{2F667B26-7A29-4368-BC19-3262F3676E9B}" type="slidenum">
              <a:rPr lang="en-IN" smtClean="0"/>
              <a:t>‹#›</a:t>
            </a:fld>
            <a:endParaRPr lang="en-IN" dirty="0"/>
          </a:p>
        </p:txBody>
      </p:sp>
    </p:spTree>
    <p:extLst>
      <p:ext uri="{BB962C8B-B14F-4D97-AF65-F5344CB8AC3E}">
        <p14:creationId xmlns:p14="http://schemas.microsoft.com/office/powerpoint/2010/main" val="39440376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a:t>
            </a:fld>
            <a:endParaRPr lang="en-IN" dirty="0"/>
          </a:p>
        </p:txBody>
      </p:sp>
    </p:spTree>
    <p:extLst>
      <p:ext uri="{BB962C8B-B14F-4D97-AF65-F5344CB8AC3E}">
        <p14:creationId xmlns:p14="http://schemas.microsoft.com/office/powerpoint/2010/main" val="363640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10</a:t>
            </a:fld>
            <a:endParaRPr lang="en-IN" dirty="0"/>
          </a:p>
        </p:txBody>
      </p:sp>
    </p:spTree>
    <p:extLst>
      <p:ext uri="{BB962C8B-B14F-4D97-AF65-F5344CB8AC3E}">
        <p14:creationId xmlns:p14="http://schemas.microsoft.com/office/powerpoint/2010/main" val="408352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11</a:t>
            </a:fld>
            <a:endParaRPr lang="en-IN" dirty="0"/>
          </a:p>
        </p:txBody>
      </p:sp>
    </p:spTree>
    <p:extLst>
      <p:ext uri="{BB962C8B-B14F-4D97-AF65-F5344CB8AC3E}">
        <p14:creationId xmlns:p14="http://schemas.microsoft.com/office/powerpoint/2010/main" val="281008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12</a:t>
            </a:fld>
            <a:endParaRPr lang="en-IN" dirty="0"/>
          </a:p>
        </p:txBody>
      </p:sp>
    </p:spTree>
    <p:extLst>
      <p:ext uri="{BB962C8B-B14F-4D97-AF65-F5344CB8AC3E}">
        <p14:creationId xmlns:p14="http://schemas.microsoft.com/office/powerpoint/2010/main" val="244020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13</a:t>
            </a:fld>
            <a:endParaRPr lang="en-IN" dirty="0"/>
          </a:p>
        </p:txBody>
      </p:sp>
    </p:spTree>
    <p:extLst>
      <p:ext uri="{BB962C8B-B14F-4D97-AF65-F5344CB8AC3E}">
        <p14:creationId xmlns:p14="http://schemas.microsoft.com/office/powerpoint/2010/main" val="6032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14</a:t>
            </a:fld>
            <a:endParaRPr lang="en-IN" dirty="0"/>
          </a:p>
        </p:txBody>
      </p:sp>
    </p:spTree>
    <p:extLst>
      <p:ext uri="{BB962C8B-B14F-4D97-AF65-F5344CB8AC3E}">
        <p14:creationId xmlns:p14="http://schemas.microsoft.com/office/powerpoint/2010/main" val="304903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15</a:t>
            </a:fld>
            <a:endParaRPr lang="en-IN" dirty="0"/>
          </a:p>
        </p:txBody>
      </p:sp>
    </p:spTree>
    <p:extLst>
      <p:ext uri="{BB962C8B-B14F-4D97-AF65-F5344CB8AC3E}">
        <p14:creationId xmlns:p14="http://schemas.microsoft.com/office/powerpoint/2010/main" val="40134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16</a:t>
            </a:fld>
            <a:endParaRPr lang="en-IN" dirty="0"/>
          </a:p>
        </p:txBody>
      </p:sp>
    </p:spTree>
    <p:extLst>
      <p:ext uri="{BB962C8B-B14F-4D97-AF65-F5344CB8AC3E}">
        <p14:creationId xmlns:p14="http://schemas.microsoft.com/office/powerpoint/2010/main" val="257930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18</a:t>
            </a:fld>
            <a:endParaRPr lang="en-IN" dirty="0"/>
          </a:p>
        </p:txBody>
      </p:sp>
    </p:spTree>
    <p:extLst>
      <p:ext uri="{BB962C8B-B14F-4D97-AF65-F5344CB8AC3E}">
        <p14:creationId xmlns:p14="http://schemas.microsoft.com/office/powerpoint/2010/main" val="1470803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19</a:t>
            </a:fld>
            <a:endParaRPr lang="en-IN" dirty="0"/>
          </a:p>
        </p:txBody>
      </p:sp>
    </p:spTree>
    <p:extLst>
      <p:ext uri="{BB962C8B-B14F-4D97-AF65-F5344CB8AC3E}">
        <p14:creationId xmlns:p14="http://schemas.microsoft.com/office/powerpoint/2010/main" val="13515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20</a:t>
            </a:fld>
            <a:endParaRPr lang="en-IN" dirty="0"/>
          </a:p>
        </p:txBody>
      </p:sp>
    </p:spTree>
    <p:extLst>
      <p:ext uri="{BB962C8B-B14F-4D97-AF65-F5344CB8AC3E}">
        <p14:creationId xmlns:p14="http://schemas.microsoft.com/office/powerpoint/2010/main" val="382266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a:t>
            </a:fld>
            <a:endParaRPr lang="en-IN" dirty="0"/>
          </a:p>
        </p:txBody>
      </p:sp>
    </p:spTree>
    <p:extLst>
      <p:ext uri="{BB962C8B-B14F-4D97-AF65-F5344CB8AC3E}">
        <p14:creationId xmlns:p14="http://schemas.microsoft.com/office/powerpoint/2010/main" val="3212122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21</a:t>
            </a:fld>
            <a:endParaRPr lang="en-IN" dirty="0"/>
          </a:p>
        </p:txBody>
      </p:sp>
    </p:spTree>
    <p:extLst>
      <p:ext uri="{BB962C8B-B14F-4D97-AF65-F5344CB8AC3E}">
        <p14:creationId xmlns:p14="http://schemas.microsoft.com/office/powerpoint/2010/main" val="29877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22</a:t>
            </a:fld>
            <a:endParaRPr lang="en-IN" dirty="0"/>
          </a:p>
        </p:txBody>
      </p:sp>
    </p:spTree>
    <p:extLst>
      <p:ext uri="{BB962C8B-B14F-4D97-AF65-F5344CB8AC3E}">
        <p14:creationId xmlns:p14="http://schemas.microsoft.com/office/powerpoint/2010/main" val="2100388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23</a:t>
            </a:fld>
            <a:endParaRPr lang="en-IN" dirty="0"/>
          </a:p>
        </p:txBody>
      </p:sp>
    </p:spTree>
    <p:extLst>
      <p:ext uri="{BB962C8B-B14F-4D97-AF65-F5344CB8AC3E}">
        <p14:creationId xmlns:p14="http://schemas.microsoft.com/office/powerpoint/2010/main" val="382555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24</a:t>
            </a:fld>
            <a:endParaRPr lang="en-IN" dirty="0"/>
          </a:p>
        </p:txBody>
      </p:sp>
    </p:spTree>
    <p:extLst>
      <p:ext uri="{BB962C8B-B14F-4D97-AF65-F5344CB8AC3E}">
        <p14:creationId xmlns:p14="http://schemas.microsoft.com/office/powerpoint/2010/main" val="76248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25</a:t>
            </a:fld>
            <a:endParaRPr lang="en-IN" dirty="0"/>
          </a:p>
        </p:txBody>
      </p:sp>
    </p:spTree>
    <p:extLst>
      <p:ext uri="{BB962C8B-B14F-4D97-AF65-F5344CB8AC3E}">
        <p14:creationId xmlns:p14="http://schemas.microsoft.com/office/powerpoint/2010/main" val="2102504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26</a:t>
            </a:fld>
            <a:endParaRPr lang="en-IN" dirty="0"/>
          </a:p>
        </p:txBody>
      </p:sp>
    </p:spTree>
    <p:extLst>
      <p:ext uri="{BB962C8B-B14F-4D97-AF65-F5344CB8AC3E}">
        <p14:creationId xmlns:p14="http://schemas.microsoft.com/office/powerpoint/2010/main" val="128926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27</a:t>
            </a:fld>
            <a:endParaRPr lang="en-IN" dirty="0"/>
          </a:p>
        </p:txBody>
      </p:sp>
    </p:spTree>
    <p:extLst>
      <p:ext uri="{BB962C8B-B14F-4D97-AF65-F5344CB8AC3E}">
        <p14:creationId xmlns:p14="http://schemas.microsoft.com/office/powerpoint/2010/main" val="2920940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28</a:t>
            </a:fld>
            <a:endParaRPr lang="en-IN" dirty="0"/>
          </a:p>
        </p:txBody>
      </p:sp>
    </p:spTree>
    <p:extLst>
      <p:ext uri="{BB962C8B-B14F-4D97-AF65-F5344CB8AC3E}">
        <p14:creationId xmlns:p14="http://schemas.microsoft.com/office/powerpoint/2010/main" val="136683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29</a:t>
            </a:fld>
            <a:endParaRPr lang="en-IN" dirty="0"/>
          </a:p>
        </p:txBody>
      </p:sp>
    </p:spTree>
    <p:extLst>
      <p:ext uri="{BB962C8B-B14F-4D97-AF65-F5344CB8AC3E}">
        <p14:creationId xmlns:p14="http://schemas.microsoft.com/office/powerpoint/2010/main" val="390154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30</a:t>
            </a:fld>
            <a:endParaRPr lang="en-IN" dirty="0"/>
          </a:p>
        </p:txBody>
      </p:sp>
    </p:spTree>
    <p:extLst>
      <p:ext uri="{BB962C8B-B14F-4D97-AF65-F5344CB8AC3E}">
        <p14:creationId xmlns:p14="http://schemas.microsoft.com/office/powerpoint/2010/main" val="134070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3</a:t>
            </a:fld>
            <a:endParaRPr lang="en-IN" dirty="0"/>
          </a:p>
        </p:txBody>
      </p:sp>
    </p:spTree>
    <p:extLst>
      <p:ext uri="{BB962C8B-B14F-4D97-AF65-F5344CB8AC3E}">
        <p14:creationId xmlns:p14="http://schemas.microsoft.com/office/powerpoint/2010/main" val="358421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31</a:t>
            </a:fld>
            <a:endParaRPr lang="en-IN" dirty="0"/>
          </a:p>
        </p:txBody>
      </p:sp>
    </p:spTree>
    <p:extLst>
      <p:ext uri="{BB962C8B-B14F-4D97-AF65-F5344CB8AC3E}">
        <p14:creationId xmlns:p14="http://schemas.microsoft.com/office/powerpoint/2010/main" val="2351424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32</a:t>
            </a:fld>
            <a:endParaRPr lang="en-IN" dirty="0"/>
          </a:p>
        </p:txBody>
      </p:sp>
    </p:spTree>
    <p:extLst>
      <p:ext uri="{BB962C8B-B14F-4D97-AF65-F5344CB8AC3E}">
        <p14:creationId xmlns:p14="http://schemas.microsoft.com/office/powerpoint/2010/main" val="3781120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33</a:t>
            </a:fld>
            <a:endParaRPr lang="en-IN" dirty="0"/>
          </a:p>
        </p:txBody>
      </p:sp>
    </p:spTree>
    <p:extLst>
      <p:ext uri="{BB962C8B-B14F-4D97-AF65-F5344CB8AC3E}">
        <p14:creationId xmlns:p14="http://schemas.microsoft.com/office/powerpoint/2010/main" val="1932504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36</a:t>
            </a:fld>
            <a:endParaRPr lang="en-IN" dirty="0"/>
          </a:p>
        </p:txBody>
      </p:sp>
    </p:spTree>
    <p:extLst>
      <p:ext uri="{BB962C8B-B14F-4D97-AF65-F5344CB8AC3E}">
        <p14:creationId xmlns:p14="http://schemas.microsoft.com/office/powerpoint/2010/main" val="282090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37</a:t>
            </a:fld>
            <a:endParaRPr lang="en-IN" dirty="0"/>
          </a:p>
        </p:txBody>
      </p:sp>
    </p:spTree>
    <p:extLst>
      <p:ext uri="{BB962C8B-B14F-4D97-AF65-F5344CB8AC3E}">
        <p14:creationId xmlns:p14="http://schemas.microsoft.com/office/powerpoint/2010/main" val="4138496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38</a:t>
            </a:fld>
            <a:endParaRPr lang="en-IN" dirty="0"/>
          </a:p>
        </p:txBody>
      </p:sp>
    </p:spTree>
    <p:extLst>
      <p:ext uri="{BB962C8B-B14F-4D97-AF65-F5344CB8AC3E}">
        <p14:creationId xmlns:p14="http://schemas.microsoft.com/office/powerpoint/2010/main" val="3212958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39</a:t>
            </a:fld>
            <a:endParaRPr lang="en-IN" dirty="0"/>
          </a:p>
        </p:txBody>
      </p:sp>
    </p:spTree>
    <p:extLst>
      <p:ext uri="{BB962C8B-B14F-4D97-AF65-F5344CB8AC3E}">
        <p14:creationId xmlns:p14="http://schemas.microsoft.com/office/powerpoint/2010/main" val="3209507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40</a:t>
            </a:fld>
            <a:endParaRPr lang="en-IN" dirty="0"/>
          </a:p>
        </p:txBody>
      </p:sp>
    </p:spTree>
    <p:extLst>
      <p:ext uri="{BB962C8B-B14F-4D97-AF65-F5344CB8AC3E}">
        <p14:creationId xmlns:p14="http://schemas.microsoft.com/office/powerpoint/2010/main" val="1445654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41</a:t>
            </a:fld>
            <a:endParaRPr lang="en-IN" dirty="0"/>
          </a:p>
        </p:txBody>
      </p:sp>
    </p:spTree>
    <p:extLst>
      <p:ext uri="{BB962C8B-B14F-4D97-AF65-F5344CB8AC3E}">
        <p14:creationId xmlns:p14="http://schemas.microsoft.com/office/powerpoint/2010/main" val="150690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F667B26-7A29-4368-BC19-3262F3676E9B}" type="slidenum">
              <a:rPr lang="en-IN" smtClean="0"/>
              <a:t>4</a:t>
            </a:fld>
            <a:endParaRPr lang="en-IN" dirty="0"/>
          </a:p>
        </p:txBody>
      </p:sp>
    </p:spTree>
    <p:extLst>
      <p:ext uri="{BB962C8B-B14F-4D97-AF65-F5344CB8AC3E}">
        <p14:creationId xmlns:p14="http://schemas.microsoft.com/office/powerpoint/2010/main" val="12475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5</a:t>
            </a:fld>
            <a:endParaRPr lang="en-IN" dirty="0"/>
          </a:p>
        </p:txBody>
      </p:sp>
    </p:spTree>
    <p:extLst>
      <p:ext uri="{BB962C8B-B14F-4D97-AF65-F5344CB8AC3E}">
        <p14:creationId xmlns:p14="http://schemas.microsoft.com/office/powerpoint/2010/main" val="187977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6</a:t>
            </a:fld>
            <a:endParaRPr lang="en-IN" dirty="0"/>
          </a:p>
        </p:txBody>
      </p:sp>
    </p:spTree>
    <p:extLst>
      <p:ext uri="{BB962C8B-B14F-4D97-AF65-F5344CB8AC3E}">
        <p14:creationId xmlns:p14="http://schemas.microsoft.com/office/powerpoint/2010/main" val="130483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7</a:t>
            </a:fld>
            <a:endParaRPr lang="en-IN" dirty="0"/>
          </a:p>
        </p:txBody>
      </p:sp>
    </p:spTree>
    <p:extLst>
      <p:ext uri="{BB962C8B-B14F-4D97-AF65-F5344CB8AC3E}">
        <p14:creationId xmlns:p14="http://schemas.microsoft.com/office/powerpoint/2010/main" val="254665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8</a:t>
            </a:fld>
            <a:endParaRPr lang="en-IN" dirty="0"/>
          </a:p>
        </p:txBody>
      </p:sp>
    </p:spTree>
    <p:extLst>
      <p:ext uri="{BB962C8B-B14F-4D97-AF65-F5344CB8AC3E}">
        <p14:creationId xmlns:p14="http://schemas.microsoft.com/office/powerpoint/2010/main" val="65842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16725" cy="3833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67B26-7A29-4368-BC19-3262F3676E9B}" type="slidenum">
              <a:rPr lang="en-IN" smtClean="0"/>
              <a:t>9</a:t>
            </a:fld>
            <a:endParaRPr lang="en-IN" dirty="0"/>
          </a:p>
        </p:txBody>
      </p:sp>
    </p:spTree>
    <p:extLst>
      <p:ext uri="{BB962C8B-B14F-4D97-AF65-F5344CB8AC3E}">
        <p14:creationId xmlns:p14="http://schemas.microsoft.com/office/powerpoint/2010/main" val="1262332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00" b="31100"/>
          <a:stretch/>
        </p:blipFill>
        <p:spPr>
          <a:xfrm>
            <a:off x="1505100" y="824657"/>
            <a:ext cx="4824536" cy="2592288"/>
          </a:xfrm>
          <a:prstGeom prst="rect">
            <a:avLst/>
          </a:prstGeom>
        </p:spPr>
      </p:pic>
      <p:sp>
        <p:nvSpPr>
          <p:cNvPr id="2" name="Rectangle 1"/>
          <p:cNvSpPr/>
          <p:nvPr userDrawn="1"/>
        </p:nvSpPr>
        <p:spPr>
          <a:xfrm>
            <a:off x="239349" y="236539"/>
            <a:ext cx="576064" cy="63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rot="5400000">
            <a:off x="5851170" y="591882"/>
            <a:ext cx="477061" cy="11533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2" descr="C:\Users\mithunk\Desktop\Images\EAF.JP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176120" y="236539"/>
            <a:ext cx="4680520" cy="588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37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8128000" y="6248401"/>
            <a:ext cx="3556000" cy="365125"/>
          </a:xfrm>
          <a:prstGeom prst="rect">
            <a:avLst/>
          </a:prstGeom>
        </p:spPr>
        <p:txBody>
          <a:bodyPr/>
          <a:lstStyle>
            <a:lvl1pPr>
              <a:defRPr/>
            </a:lvl1pPr>
          </a:lstStyle>
          <a:p>
            <a:pPr>
              <a:defRPr/>
            </a:pPr>
            <a:endParaRPr lang="en-US" dirty="0"/>
          </a:p>
        </p:txBody>
      </p:sp>
      <p:sp>
        <p:nvSpPr>
          <p:cNvPr id="5" name="Footer Placeholder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en-US" dirty="0"/>
          </a:p>
        </p:txBody>
      </p:sp>
      <p:sp>
        <p:nvSpPr>
          <p:cNvPr id="6" name="Slide Number Placeholder 22"/>
          <p:cNvSpPr>
            <a:spLocks noGrp="1"/>
          </p:cNvSpPr>
          <p:nvPr>
            <p:ph type="sldNum" sz="quarter" idx="12"/>
          </p:nvPr>
        </p:nvSpPr>
        <p:spPr>
          <a:xfrm>
            <a:off x="0" y="876301"/>
            <a:ext cx="711200" cy="244475"/>
          </a:xfrm>
          <a:prstGeom prst="rect">
            <a:avLst/>
          </a:prstGeom>
        </p:spPr>
        <p:txBody>
          <a:bodyPr/>
          <a:lstStyle>
            <a:lvl1pPr>
              <a:defRPr/>
            </a:lvl1pPr>
          </a:lstStyle>
          <a:p>
            <a:pPr>
              <a:defRPr/>
            </a:pPr>
            <a:fld id="{5A1FDD8A-335E-4BD5-82E5-3095A8B62FA3}" type="slidenum">
              <a:rPr lang="en-US"/>
              <a:pPr>
                <a:defRPr/>
              </a:pPr>
              <a:t>‹#›</a:t>
            </a:fld>
            <a:endParaRPr lang="en-US" dirty="0"/>
          </a:p>
        </p:txBody>
      </p:sp>
    </p:spTree>
    <p:extLst>
      <p:ext uri="{BB962C8B-B14F-4D97-AF65-F5344CB8AC3E}">
        <p14:creationId xmlns:p14="http://schemas.microsoft.com/office/powerpoint/2010/main" val="206129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609601" y="6248401"/>
            <a:ext cx="7431617"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8075084" y="103717"/>
            <a:ext cx="533400" cy="325967"/>
          </a:xfrm>
          <a:prstGeom prst="rect">
            <a:avLst/>
          </a:prstGeom>
        </p:spPr>
        <p:txBody>
          <a:bodyPr/>
          <a:lstStyle>
            <a:lvl1pPr>
              <a:defRPr/>
            </a:lvl1pPr>
          </a:lstStyle>
          <a:p>
            <a:pPr>
              <a:defRPr/>
            </a:pPr>
            <a:fld id="{D6A2A7C1-6459-490D-93C7-52444DA6DD22}" type="slidenum">
              <a:rPr lang="en-US"/>
              <a:pPr>
                <a:defRPr/>
              </a:pPr>
              <a:t>‹#›</a:t>
            </a:fld>
            <a:endParaRPr lang="en-US" dirty="0"/>
          </a:p>
        </p:txBody>
      </p:sp>
    </p:spTree>
    <p:extLst>
      <p:ext uri="{BB962C8B-B14F-4D97-AF65-F5344CB8AC3E}">
        <p14:creationId xmlns:p14="http://schemas.microsoft.com/office/powerpoint/2010/main" val="20448725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5" y="76200"/>
            <a:ext cx="9983659" cy="762000"/>
          </a:xfrm>
        </p:spPr>
        <p:txBody>
          <a:bodyPr>
            <a:normAutofit/>
          </a:bodyPr>
          <a:lstStyle>
            <a:lvl1pPr>
              <a:defRPr sz="2800" b="1"/>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816864" y="1412776"/>
            <a:ext cx="10871200" cy="4988024"/>
          </a:xfrm>
        </p:spPr>
        <p:txBody>
          <a:bodyPr>
            <a:normAutofit/>
          </a:bodyPr>
          <a:lstStyle>
            <a:lvl1pPr>
              <a:buClrTx/>
              <a:buSzPct val="100000"/>
              <a:defRPr sz="2000"/>
            </a:lvl1pPr>
            <a:lvl2pPr>
              <a:buClrTx/>
              <a:buSzPct val="100000"/>
              <a:defRPr sz="1800"/>
            </a:lvl2pPr>
            <a:lvl3pPr>
              <a:buClrTx/>
              <a:buSzPct val="100000"/>
              <a:defRPr sz="1600"/>
            </a:lvl3pPr>
            <a:lvl4pPr>
              <a:buClrTx/>
              <a:buSzPct val="100000"/>
              <a:defRPr sz="1400"/>
            </a:lvl4pPr>
            <a:lvl5pPr>
              <a:buClrTx/>
              <a:buSzPct val="10000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08568" y="72008"/>
            <a:ext cx="883287"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32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2"/>
          <p:cNvSpPr/>
          <p:nvPr/>
        </p:nvSpPr>
        <p:spPr bwMode="white">
          <a:xfrm>
            <a:off x="0" y="2974975"/>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4" name="Rectangle 3"/>
          <p:cNvSpPr/>
          <p:nvPr userDrawn="1"/>
        </p:nvSpPr>
        <p:spPr>
          <a:xfrm>
            <a:off x="0" y="3051175"/>
            <a:ext cx="1727200" cy="990600"/>
          </a:xfrm>
          <a:prstGeom prst="rect">
            <a:avLst/>
          </a:prstGeom>
          <a:solidFill>
            <a:schemeClr val="accent2">
              <a:lumMod val="50000"/>
            </a:schemeClr>
          </a:solidFill>
          <a:ln w="50800" cap="rnd" cmpd="dbl"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4"/>
          <p:cNvSpPr/>
          <p:nvPr/>
        </p:nvSpPr>
        <p:spPr>
          <a:xfrm>
            <a:off x="1828800" y="3051175"/>
            <a:ext cx="10363200" cy="990600"/>
          </a:xfrm>
          <a:prstGeom prst="rect">
            <a:avLst/>
          </a:prstGeom>
          <a:solidFill>
            <a:schemeClr val="accent1">
              <a:lumMod val="50000"/>
            </a:schemeClr>
          </a:solidFill>
          <a:ln w="50800" cap="rnd" cmpd="dbl"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2" name="Title 1"/>
          <p:cNvSpPr>
            <a:spLocks noGrp="1"/>
          </p:cNvSpPr>
          <p:nvPr>
            <p:ph type="title"/>
          </p:nvPr>
        </p:nvSpPr>
        <p:spPr>
          <a:xfrm>
            <a:off x="1828800" y="3051175"/>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1"/>
          </p:nvPr>
        </p:nvSpPr>
        <p:spPr>
          <a:xfrm>
            <a:off x="0" y="3203576"/>
            <a:ext cx="1727200" cy="701675"/>
          </a:xfrm>
          <a:prstGeom prst="rect">
            <a:avLst/>
          </a:prstGeom>
        </p:spPr>
        <p:txBody>
          <a:bodyPr anchor="ctr">
            <a:noAutofit/>
          </a:bodyPr>
          <a:lstStyle>
            <a:lvl1pPr algn="ctr">
              <a:defRPr sz="2400">
                <a:solidFill>
                  <a:srgbClr val="FFFFFF"/>
                </a:solidFill>
              </a:defRPr>
            </a:lvl1pPr>
          </a:lstStyle>
          <a:p>
            <a:pPr>
              <a:defRPr/>
            </a:pPr>
            <a:fld id="{5ED11522-81C0-4A21-8348-29533541A4D1}" type="slidenum">
              <a:rPr lang="en-US" smtClean="0"/>
              <a:pPr>
                <a:defRPr/>
              </a:pPr>
              <a:t>‹#›</a:t>
            </a:fld>
            <a:endParaRPr lang="en-US" dirty="0"/>
          </a:p>
        </p:txBody>
      </p:sp>
    </p:spTree>
    <p:extLst>
      <p:ext uri="{BB962C8B-B14F-4D97-AF65-F5344CB8AC3E}">
        <p14:creationId xmlns:p14="http://schemas.microsoft.com/office/powerpoint/2010/main" val="9977766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1"/>
          </p:nvPr>
        </p:nvSpPr>
        <p:spPr>
          <a:xfrm>
            <a:off x="0" y="876301"/>
            <a:ext cx="711200" cy="244475"/>
          </a:xfrm>
          <a:prstGeom prst="rect">
            <a:avLst/>
          </a:prstGeom>
        </p:spPr>
        <p:txBody>
          <a:bodyPr rtlCol="0"/>
          <a:lstStyle>
            <a:lvl1pPr>
              <a:defRPr/>
            </a:lvl1pPr>
          </a:lstStyle>
          <a:p>
            <a:pPr>
              <a:defRPr/>
            </a:pPr>
            <a:fld id="{403BAB6F-471F-410A-A27A-938FA451946C}" type="slidenum">
              <a:rPr lang="en-US"/>
              <a:pPr>
                <a:defRPr/>
              </a:pPr>
              <a:t>‹#›</a:t>
            </a:fld>
            <a:endParaRPr lang="en-US" dirty="0"/>
          </a:p>
        </p:txBody>
      </p:sp>
    </p:spTree>
    <p:extLst>
      <p:ext uri="{BB962C8B-B14F-4D97-AF65-F5344CB8AC3E}">
        <p14:creationId xmlns:p14="http://schemas.microsoft.com/office/powerpoint/2010/main" val="279932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812800" y="1905000"/>
            <a:ext cx="5181600" cy="4495800"/>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4"/>
          </p:nvPr>
        </p:nvSpPr>
        <p:spPr>
          <a:xfrm>
            <a:off x="6400800" y="1905000"/>
            <a:ext cx="5181600" cy="4495800"/>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
          </p:nvPr>
        </p:nvSpPr>
        <p:spPr>
          <a:xfrm>
            <a:off x="812800" y="1219200"/>
            <a:ext cx="5181600" cy="640080"/>
          </a:xfrm>
          <a:solidFill>
            <a:schemeClr val="accent2"/>
          </a:solidFill>
        </p:spPr>
        <p:txBody>
          <a:bodyPr rtlCol="0" anchor="ctr"/>
          <a:lstStyle>
            <a:lvl1pPr marL="0" indent="0" algn="ctr">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219200"/>
            <a:ext cx="5181600" cy="640080"/>
          </a:xfrm>
          <a:solidFill>
            <a:schemeClr val="accent4"/>
          </a:solidFill>
        </p:spPr>
        <p:txBody>
          <a:bodyPr rtlCol="0" anchor="ctr"/>
          <a:lstStyle>
            <a:lvl1pPr marL="0" indent="0" algn="ctr">
              <a:buFontTx/>
              <a:buNone/>
              <a:defRPr sz="2000" b="1">
                <a:solidFill>
                  <a:srgbClr val="FFFFFF"/>
                </a:solidFill>
              </a:defRPr>
            </a:lvl1pPr>
          </a:lstStyle>
          <a:p>
            <a:pPr lvl="0"/>
            <a:r>
              <a:rPr lang="en-US" smtClean="0"/>
              <a:t>Click to edit Master text styles</a:t>
            </a:r>
          </a:p>
        </p:txBody>
      </p:sp>
      <p:sp>
        <p:nvSpPr>
          <p:cNvPr id="17" name="Title 1"/>
          <p:cNvSpPr>
            <a:spLocks noGrp="1"/>
          </p:cNvSpPr>
          <p:nvPr>
            <p:ph type="title"/>
          </p:nvPr>
        </p:nvSpPr>
        <p:spPr>
          <a:xfrm>
            <a:off x="812800" y="75000"/>
            <a:ext cx="10272000" cy="763200"/>
          </a:xfrm>
        </p:spPr>
        <p:txBody>
          <a:bodyPr/>
          <a:lstStyle/>
          <a:p>
            <a:r>
              <a:rPr lang="en-US" smtClean="0"/>
              <a:t>Click to edit Master title style</a:t>
            </a:r>
            <a:endParaRPr lang="en-US"/>
          </a:p>
        </p:txBody>
      </p:sp>
      <p:sp>
        <p:nvSpPr>
          <p:cNvPr id="7" name="Slide Number Placeholder 11"/>
          <p:cNvSpPr>
            <a:spLocks noGrp="1"/>
          </p:cNvSpPr>
          <p:nvPr>
            <p:ph type="sldNum" sz="quarter" idx="10"/>
          </p:nvPr>
        </p:nvSpPr>
        <p:spPr>
          <a:xfrm>
            <a:off x="0" y="876301"/>
            <a:ext cx="711200" cy="244475"/>
          </a:xfrm>
          <a:prstGeom prst="rect">
            <a:avLst/>
          </a:prstGeom>
        </p:spPr>
        <p:txBody>
          <a:bodyPr rtlCol="0"/>
          <a:lstStyle>
            <a:lvl1pPr>
              <a:defRPr/>
            </a:lvl1pPr>
          </a:lstStyle>
          <a:p>
            <a:pPr>
              <a:defRPr/>
            </a:pPr>
            <a:fld id="{79DB5CF7-9C00-4633-B978-2988AEFB0EAC}" type="slidenum">
              <a:rPr lang="en-US"/>
              <a:pPr>
                <a:defRPr/>
              </a:pPr>
              <a:t>‹#›</a:t>
            </a:fld>
            <a:endParaRPr lang="en-US" dirty="0"/>
          </a:p>
        </p:txBody>
      </p:sp>
    </p:spTree>
    <p:extLst>
      <p:ext uri="{BB962C8B-B14F-4D97-AF65-F5344CB8AC3E}">
        <p14:creationId xmlns:p14="http://schemas.microsoft.com/office/powerpoint/2010/main" val="401117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8128000" y="6248401"/>
            <a:ext cx="3556000" cy="365125"/>
          </a:xfrm>
          <a:prstGeom prst="rect">
            <a:avLst/>
          </a:prstGeom>
        </p:spPr>
        <p:txBody>
          <a:bodyPr/>
          <a:lstStyle>
            <a:lvl1pPr>
              <a:defRPr/>
            </a:lvl1pPr>
          </a:lstStyle>
          <a:p>
            <a:pPr>
              <a:defRPr/>
            </a:pPr>
            <a:endParaRPr lang="en-US" dirty="0"/>
          </a:p>
        </p:txBody>
      </p:sp>
      <p:sp>
        <p:nvSpPr>
          <p:cNvPr id="4" name="Footer Placeholder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896534" y="72008"/>
            <a:ext cx="1195321"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43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rgbClr val="775F55"/>
                </a:solidFill>
              </a:defRPr>
            </a:lvl1pPr>
          </a:lstStyle>
          <a:p>
            <a:pPr>
              <a:defRPr/>
            </a:pPr>
            <a:fld id="{8C0F8915-4A32-4176-9423-8A7827B3158F}" type="slidenum">
              <a:rPr lang="en-US"/>
              <a:pPr>
                <a:defRPr/>
              </a:pPr>
              <a:t>‹#›</a:t>
            </a:fld>
            <a:endParaRPr lang="en-US" dirty="0"/>
          </a:p>
        </p:txBody>
      </p:sp>
    </p:spTree>
    <p:extLst>
      <p:ext uri="{BB962C8B-B14F-4D97-AF65-F5344CB8AC3E}">
        <p14:creationId xmlns:p14="http://schemas.microsoft.com/office/powerpoint/2010/main" val="326188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8128000" y="6248401"/>
            <a:ext cx="3556000" cy="365125"/>
          </a:xfrm>
          <a:prstGeom prst="rect">
            <a:avLst/>
          </a:prstGeom>
        </p:spPr>
        <p:txBody>
          <a:bodyPr/>
          <a:lstStyle>
            <a:lvl1pPr>
              <a:defRPr/>
            </a:lvl1pPr>
          </a:lstStyle>
          <a:p>
            <a:pPr>
              <a:defRPr/>
            </a:pPr>
            <a:endParaRPr lang="en-US" dirty="0"/>
          </a:p>
        </p:txBody>
      </p:sp>
      <p:sp>
        <p:nvSpPr>
          <p:cNvPr id="6" name="Footer Placeholder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en-US" dirty="0"/>
          </a:p>
        </p:txBody>
      </p:sp>
      <p:sp>
        <p:nvSpPr>
          <p:cNvPr id="7" name="Slide Number Placeholder 22"/>
          <p:cNvSpPr>
            <a:spLocks noGrp="1"/>
          </p:cNvSpPr>
          <p:nvPr>
            <p:ph type="sldNum" sz="quarter" idx="12"/>
          </p:nvPr>
        </p:nvSpPr>
        <p:spPr>
          <a:xfrm>
            <a:off x="0" y="876301"/>
            <a:ext cx="711200" cy="244475"/>
          </a:xfrm>
          <a:prstGeom prst="rect">
            <a:avLst/>
          </a:prstGeom>
        </p:spPr>
        <p:txBody>
          <a:bodyPr/>
          <a:lstStyle>
            <a:lvl1pPr>
              <a:defRPr/>
            </a:lvl1pPr>
          </a:lstStyle>
          <a:p>
            <a:pPr>
              <a:defRPr/>
            </a:pPr>
            <a:fld id="{B130C102-433A-4545-A625-F9FEBDF4F06C}" type="slidenum">
              <a:rPr lang="en-US"/>
              <a:pPr>
                <a:defRPr/>
              </a:pPr>
              <a:t>‹#›</a:t>
            </a:fld>
            <a:endParaRPr lang="en-US" dirty="0"/>
          </a:p>
        </p:txBody>
      </p:sp>
    </p:spTree>
    <p:extLst>
      <p:ext uri="{BB962C8B-B14F-4D97-AF65-F5344CB8AC3E}">
        <p14:creationId xmlns:p14="http://schemas.microsoft.com/office/powerpoint/2010/main" val="297670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a:prstGeom prst="rect">
            <a:avLst/>
          </a:prstGeom>
        </p:spPr>
        <p:txBody>
          <a:bodyPr rtlCol="0"/>
          <a:lstStyle>
            <a:lvl1pPr>
              <a:defRPr/>
            </a:lvl1pPr>
          </a:lstStyle>
          <a:p>
            <a:pPr>
              <a:defRPr/>
            </a:pPr>
            <a:endParaRPr lang="en-US" dirty="0"/>
          </a:p>
        </p:txBody>
      </p:sp>
      <p:sp>
        <p:nvSpPr>
          <p:cNvPr id="10" name="Slide Number Placeholder 12"/>
          <p:cNvSpPr>
            <a:spLocks noGrp="1"/>
          </p:cNvSpPr>
          <p:nvPr>
            <p:ph type="sldNum" sz="quarter" idx="11"/>
          </p:nvPr>
        </p:nvSpPr>
        <p:spPr>
          <a:xfrm>
            <a:off x="0" y="4667251"/>
            <a:ext cx="1930400" cy="663575"/>
          </a:xfrm>
          <a:prstGeom prst="rect">
            <a:avLst/>
          </a:prstGeom>
        </p:spPr>
        <p:txBody>
          <a:bodyPr rtlCol="0"/>
          <a:lstStyle>
            <a:lvl1pPr>
              <a:defRPr sz="2800"/>
            </a:lvl1pPr>
          </a:lstStyle>
          <a:p>
            <a:pPr>
              <a:defRPr/>
            </a:pPr>
            <a:fld id="{AB3E5D3B-F256-4A45-9273-A2C3FAB4D99E}" type="slidenum">
              <a:rPr lang="en-US"/>
              <a:pPr>
                <a:defRPr/>
              </a:pPr>
              <a:t>‹#›</a:t>
            </a:fld>
            <a:endParaRPr lang="en-US" dirty="0"/>
          </a:p>
        </p:txBody>
      </p:sp>
      <p:sp>
        <p:nvSpPr>
          <p:cNvPr id="11" name="Footer Placeholder 13"/>
          <p:cNvSpPr>
            <a:spLocks noGrp="1"/>
          </p:cNvSpPr>
          <p:nvPr>
            <p:ph type="ftr" sz="quarter" idx="12"/>
          </p:nvPr>
        </p:nvSpPr>
        <p:spPr>
          <a:xfrm>
            <a:off x="2133600" y="6248401"/>
            <a:ext cx="6096000" cy="365125"/>
          </a:xfrm>
          <a:prstGeom prst="rect">
            <a:avLst/>
          </a:prstGeom>
        </p:spPr>
        <p:txBody>
          <a:bodyPr rtlCol="0"/>
          <a:lstStyle>
            <a:lvl1pPr>
              <a:defRPr/>
            </a:lvl1pPr>
          </a:lstStyle>
          <a:p>
            <a:pPr>
              <a:defRPr/>
            </a:pPr>
            <a:endParaRPr lang="en-US" dirty="0"/>
          </a:p>
        </p:txBody>
      </p:sp>
    </p:spTree>
    <p:extLst>
      <p:ext uri="{BB962C8B-B14F-4D97-AF65-F5344CB8AC3E}">
        <p14:creationId xmlns:p14="http://schemas.microsoft.com/office/powerpoint/2010/main" val="19456392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74613"/>
            <a:ext cx="10272184"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12"/>
          <p:cNvSpPr>
            <a:spLocks noGrp="1"/>
          </p:cNvSpPr>
          <p:nvPr>
            <p:ph type="body" idx="1"/>
          </p:nvPr>
        </p:nvSpPr>
        <p:spPr bwMode="auto">
          <a:xfrm>
            <a:off x="817033" y="1158874"/>
            <a:ext cx="10871200" cy="52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Rectangle 7"/>
          <p:cNvSpPr/>
          <p:nvPr/>
        </p:nvSpPr>
        <p:spPr>
          <a:xfrm>
            <a:off x="0" y="881199"/>
            <a:ext cx="787400" cy="228601"/>
          </a:xfrm>
          <a:prstGeom prst="rect">
            <a:avLst/>
          </a:prstGeom>
          <a:solidFill>
            <a:schemeClr val="accent1">
              <a:lumMod val="50000"/>
            </a:schemeClr>
          </a:solidFill>
          <a:ln w="50800" cap="rnd" cmpd="dbl"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a:defRPr/>
            </a:pPr>
            <a:fld id="{D89432BD-74B6-4889-A2B1-CB4D482186A8}" type="slidenum">
              <a:rPr lang="en-US" sz="1400" smtClean="0"/>
              <a:pPr/>
              <a:t>‹#›</a:t>
            </a:fld>
            <a:endParaRPr lang="en-US" sz="1400" dirty="0">
              <a:solidFill>
                <a:prstClr val="white"/>
              </a:solidFill>
            </a:endParaRPr>
          </a:p>
        </p:txBody>
      </p:sp>
      <p:sp>
        <p:nvSpPr>
          <p:cNvPr id="9" name="Rectangle 8"/>
          <p:cNvSpPr/>
          <p:nvPr/>
        </p:nvSpPr>
        <p:spPr>
          <a:xfrm>
            <a:off x="812800" y="881198"/>
            <a:ext cx="11404600" cy="228600"/>
          </a:xfrm>
          <a:prstGeom prst="rect">
            <a:avLst/>
          </a:prstGeom>
          <a:solidFill>
            <a:schemeClr val="accent1">
              <a:lumMod val="50000"/>
            </a:schemeClr>
          </a:solidFill>
          <a:ln w="50800" cap="rnd" cmpd="dbl"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241786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2800" b="1" kern="1200" dirty="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ambria" pitchFamily="18" charset="0"/>
        </a:defRPr>
      </a:lvl2pPr>
      <a:lvl3pPr algn="l" rtl="0" eaLnBrk="0" fontAlgn="base" hangingPunct="0">
        <a:spcBef>
          <a:spcPct val="0"/>
        </a:spcBef>
        <a:spcAft>
          <a:spcPct val="0"/>
        </a:spcAft>
        <a:defRPr sz="2800" b="1">
          <a:solidFill>
            <a:schemeClr val="tx2"/>
          </a:solidFill>
          <a:latin typeface="Cambria" pitchFamily="18" charset="0"/>
        </a:defRPr>
      </a:lvl3pPr>
      <a:lvl4pPr algn="l" rtl="0" eaLnBrk="0" fontAlgn="base" hangingPunct="0">
        <a:spcBef>
          <a:spcPct val="0"/>
        </a:spcBef>
        <a:spcAft>
          <a:spcPct val="0"/>
        </a:spcAft>
        <a:defRPr sz="2800" b="1">
          <a:solidFill>
            <a:schemeClr val="tx2"/>
          </a:solidFill>
          <a:latin typeface="Cambria" pitchFamily="18" charset="0"/>
        </a:defRPr>
      </a:lvl4pPr>
      <a:lvl5pPr algn="l" rtl="0" eaLnBrk="0" fontAlgn="base" hangingPunct="0">
        <a:spcBef>
          <a:spcPct val="0"/>
        </a:spcBef>
        <a:spcAft>
          <a:spcPct val="0"/>
        </a:spcAft>
        <a:defRPr sz="2800" b="1">
          <a:solidFill>
            <a:schemeClr val="tx2"/>
          </a:solidFill>
          <a:latin typeface="Cambria" pitchFamily="18" charset="0"/>
        </a:defRPr>
      </a:lvl5pPr>
      <a:lvl6pPr marL="457200" algn="l" rtl="0" fontAlgn="base">
        <a:spcBef>
          <a:spcPct val="0"/>
        </a:spcBef>
        <a:spcAft>
          <a:spcPct val="0"/>
        </a:spcAft>
        <a:defRPr sz="2800" b="1">
          <a:solidFill>
            <a:schemeClr val="tx2"/>
          </a:solidFill>
          <a:latin typeface="Cambria" pitchFamily="18" charset="0"/>
        </a:defRPr>
      </a:lvl6pPr>
      <a:lvl7pPr marL="914400" algn="l" rtl="0" fontAlgn="base">
        <a:spcBef>
          <a:spcPct val="0"/>
        </a:spcBef>
        <a:spcAft>
          <a:spcPct val="0"/>
        </a:spcAft>
        <a:defRPr sz="2800" b="1">
          <a:solidFill>
            <a:schemeClr val="tx2"/>
          </a:solidFill>
          <a:latin typeface="Cambria" pitchFamily="18" charset="0"/>
        </a:defRPr>
      </a:lvl7pPr>
      <a:lvl8pPr marL="1371600" algn="l" rtl="0" fontAlgn="base">
        <a:spcBef>
          <a:spcPct val="0"/>
        </a:spcBef>
        <a:spcAft>
          <a:spcPct val="0"/>
        </a:spcAft>
        <a:defRPr sz="2800" b="1">
          <a:solidFill>
            <a:schemeClr val="tx2"/>
          </a:solidFill>
          <a:latin typeface="Cambria" pitchFamily="18" charset="0"/>
        </a:defRPr>
      </a:lvl8pPr>
      <a:lvl9pPr marL="1828800" algn="l" rtl="0" fontAlgn="base">
        <a:spcBef>
          <a:spcPct val="0"/>
        </a:spcBef>
        <a:spcAft>
          <a:spcPct val="0"/>
        </a:spcAft>
        <a:defRPr sz="2800" b="1">
          <a:solidFill>
            <a:schemeClr val="tx2"/>
          </a:solidFill>
          <a:latin typeface="Cambria" pitchFamily="18"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0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16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boschrexroth.com/index.jsp" TargetMode="External"/><Relationship Id="rId18" Type="http://schemas.openxmlformats.org/officeDocument/2006/relationships/image" Target="../media/image34.png"/><Relationship Id="rId3" Type="http://schemas.openxmlformats.org/officeDocument/2006/relationships/notesSlide" Target="../notesSlides/notesSlide17.xml"/><Relationship Id="rId21" Type="http://schemas.openxmlformats.org/officeDocument/2006/relationships/image" Target="../media/image42.png"/><Relationship Id="rId7" Type="http://schemas.openxmlformats.org/officeDocument/2006/relationships/hyperlink" Target="http://www.fmctechnologies.com/" TargetMode="External"/><Relationship Id="rId12" Type="http://schemas.openxmlformats.org/officeDocument/2006/relationships/image" Target="../media/image38.png"/><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40.jpeg"/><Relationship Id="rId20"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image" Target="../media/image35.jpeg"/><Relationship Id="rId11" Type="http://schemas.openxmlformats.org/officeDocument/2006/relationships/image" Target="../media/image33.png"/><Relationship Id="rId5" Type="http://schemas.openxmlformats.org/officeDocument/2006/relationships/image" Target="../media/image32.wmf"/><Relationship Id="rId15" Type="http://schemas.openxmlformats.org/officeDocument/2006/relationships/hyperlink" Target="http://www.t3energy.com/" TargetMode="External"/><Relationship Id="rId10" Type="http://schemas.openxmlformats.org/officeDocument/2006/relationships/oleObject" Target="../embeddings/oleObject2.bin"/><Relationship Id="rId19" Type="http://schemas.openxmlformats.org/officeDocument/2006/relationships/hyperlink" Target="http://www.wartsila.com/,en,home,,,,,,.htm" TargetMode="External"/><Relationship Id="rId4" Type="http://schemas.openxmlformats.org/officeDocument/2006/relationships/oleObject" Target="../embeddings/oleObject1.bin"/><Relationship Id="rId9" Type="http://schemas.openxmlformats.org/officeDocument/2006/relationships/image" Target="../media/image37.png"/><Relationship Id="rId14" Type="http://schemas.openxmlformats.org/officeDocument/2006/relationships/image" Target="../media/image39.png"/><Relationship Id="rId22"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3645024"/>
            <a:ext cx="4032448" cy="2062103"/>
          </a:xfrm>
          <a:prstGeom prst="rect">
            <a:avLst/>
          </a:prstGeom>
        </p:spPr>
        <p:txBody>
          <a:bodyPr wrap="square">
            <a:spAutoFit/>
          </a:bodyPr>
          <a:lstStyle/>
          <a:p>
            <a:pPr algn="ctr"/>
            <a:r>
              <a:rPr lang="en-US" altLang="en-US" sz="3200" b="1" dirty="0">
                <a:solidFill>
                  <a:schemeClr val="tx2">
                    <a:lumMod val="50000"/>
                  </a:schemeClr>
                </a:solidFill>
              </a:rPr>
              <a:t>Saarloha Advanced Materials </a:t>
            </a:r>
          </a:p>
          <a:p>
            <a:pPr algn="ctr"/>
            <a:r>
              <a:rPr lang="en-US" altLang="en-US" sz="3200" b="1" dirty="0">
                <a:solidFill>
                  <a:schemeClr val="tx2">
                    <a:lumMod val="50000"/>
                  </a:schemeClr>
                </a:solidFill>
              </a:rPr>
              <a:t>Private Ltd, </a:t>
            </a:r>
          </a:p>
          <a:p>
            <a:pPr algn="ctr"/>
            <a:r>
              <a:rPr lang="en-US" altLang="en-US" sz="3200" b="1" dirty="0">
                <a:solidFill>
                  <a:schemeClr val="tx2">
                    <a:lumMod val="50000"/>
                  </a:schemeClr>
                </a:solidFill>
              </a:rPr>
              <a:t>Pune</a:t>
            </a:r>
          </a:p>
        </p:txBody>
      </p:sp>
      <p:sp>
        <p:nvSpPr>
          <p:cNvPr id="3" name="TextBox 2"/>
          <p:cNvSpPr txBox="1"/>
          <p:nvPr/>
        </p:nvSpPr>
        <p:spPr>
          <a:xfrm>
            <a:off x="1517760" y="6217568"/>
            <a:ext cx="9685408" cy="338554"/>
          </a:xfrm>
          <a:prstGeom prst="rect">
            <a:avLst/>
          </a:prstGeom>
          <a:noFill/>
        </p:spPr>
        <p:txBody>
          <a:bodyPr wrap="none" rtlCol="0">
            <a:spAutoFit/>
          </a:bodyPr>
          <a:lstStyle/>
          <a:p>
            <a:r>
              <a:rPr lang="en-US" sz="1600" i="1" dirty="0">
                <a:solidFill>
                  <a:schemeClr val="accent1">
                    <a:lumMod val="20000"/>
                    <a:lumOff val="80000"/>
                  </a:schemeClr>
                </a:solidFill>
              </a:rPr>
              <a:t>Contact: </a:t>
            </a:r>
            <a:r>
              <a:rPr lang="en-US" sz="1600" i="1" dirty="0" smtClean="0">
                <a:solidFill>
                  <a:schemeClr val="accent1">
                    <a:lumMod val="20000"/>
                    <a:lumOff val="80000"/>
                  </a:schemeClr>
                </a:solidFill>
              </a:rPr>
              <a:t>Meetesh Kumar, Dy. </a:t>
            </a:r>
            <a:r>
              <a:rPr lang="en-US" sz="1600" i="1" dirty="0">
                <a:solidFill>
                  <a:schemeClr val="accent1">
                    <a:lumMod val="20000"/>
                    <a:lumOff val="80000"/>
                  </a:schemeClr>
                </a:solidFill>
              </a:rPr>
              <a:t>Manager, Business Development; m</a:t>
            </a:r>
            <a:r>
              <a:rPr lang="en-US" sz="1600" i="1" dirty="0" smtClean="0">
                <a:solidFill>
                  <a:schemeClr val="accent1">
                    <a:lumMod val="20000"/>
                    <a:lumOff val="80000"/>
                  </a:schemeClr>
                </a:solidFill>
              </a:rPr>
              <a:t>eetesh.kumar@saarloha.com</a:t>
            </a:r>
            <a:r>
              <a:rPr lang="en-US" sz="1600" i="1" dirty="0">
                <a:solidFill>
                  <a:schemeClr val="accent1">
                    <a:lumMod val="20000"/>
                    <a:lumOff val="80000"/>
                  </a:schemeClr>
                </a:solidFill>
              </a:rPr>
              <a:t>; +91 </a:t>
            </a:r>
            <a:r>
              <a:rPr lang="en-US" sz="1600" i="1" dirty="0" smtClean="0">
                <a:solidFill>
                  <a:schemeClr val="accent1">
                    <a:lumMod val="20000"/>
                    <a:lumOff val="80000"/>
                  </a:schemeClr>
                </a:solidFill>
              </a:rPr>
              <a:t>9175993889</a:t>
            </a:r>
            <a:endParaRPr lang="en-US" sz="1600" i="1" dirty="0">
              <a:solidFill>
                <a:schemeClr val="accent1">
                  <a:lumMod val="20000"/>
                  <a:lumOff val="80000"/>
                </a:schemeClr>
              </a:solidFill>
            </a:endParaRPr>
          </a:p>
        </p:txBody>
      </p:sp>
    </p:spTree>
    <p:extLst>
      <p:ext uri="{BB962C8B-B14F-4D97-AF65-F5344CB8AC3E}">
        <p14:creationId xmlns:p14="http://schemas.microsoft.com/office/powerpoint/2010/main" val="79153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a:bodyPr>
          <a:lstStyle/>
          <a:p>
            <a:pPr eaLnBrk="1" hangingPunct="1"/>
            <a:r>
              <a:rPr lang="en-US" dirty="0" smtClean="0"/>
              <a:t>Saarloha’s In-house R&amp;D (1/2)</a:t>
            </a:r>
            <a:endParaRPr lang="en-US" dirty="0"/>
          </a:p>
        </p:txBody>
      </p:sp>
      <p:sp>
        <p:nvSpPr>
          <p:cNvPr id="3" name="Content Placeholder 2"/>
          <p:cNvSpPr>
            <a:spLocks noGrp="1"/>
          </p:cNvSpPr>
          <p:nvPr>
            <p:ph sz="quarter" idx="1"/>
          </p:nvPr>
        </p:nvSpPr>
        <p:spPr>
          <a:xfrm>
            <a:off x="1055440" y="1196752"/>
            <a:ext cx="10153128" cy="5517232"/>
          </a:xfrm>
        </p:spPr>
        <p:txBody>
          <a:bodyPr>
            <a:noAutofit/>
          </a:bodyPr>
          <a:lstStyle/>
          <a:p>
            <a:pPr marL="0" indent="0">
              <a:buNone/>
            </a:pPr>
            <a:r>
              <a:rPr lang="en-US" sz="1800" dirty="0" smtClean="0">
                <a:solidFill>
                  <a:schemeClr val="tx2">
                    <a:lumMod val="75000"/>
                  </a:schemeClr>
                </a:solidFill>
                <a:latin typeface="Arial" panose="020B0604020202020204" pitchFamily="34" charset="0"/>
                <a:cs typeface="Arial" panose="020B0604020202020204" pitchFamily="34" charset="0"/>
              </a:rPr>
              <a:t>Saarloha </a:t>
            </a:r>
            <a:r>
              <a:rPr lang="en-US" sz="1800" dirty="0">
                <a:solidFill>
                  <a:schemeClr val="tx2">
                    <a:lumMod val="75000"/>
                  </a:schemeClr>
                </a:solidFill>
                <a:latin typeface="Arial" panose="020B0604020202020204" pitchFamily="34" charset="0"/>
                <a:cs typeface="Arial" panose="020B0604020202020204" pitchFamily="34" charset="0"/>
              </a:rPr>
              <a:t>R&amp;D center is approved by DSIR (GOI) and involved in continuous improvement of steel.</a:t>
            </a:r>
          </a:p>
          <a:p>
            <a:pPr marL="0" indent="0">
              <a:lnSpc>
                <a:spcPct val="150000"/>
              </a:lnSpc>
              <a:buNone/>
            </a:pPr>
            <a:r>
              <a:rPr lang="en-US" sz="1800" b="1" dirty="0">
                <a:solidFill>
                  <a:schemeClr val="tx2">
                    <a:lumMod val="75000"/>
                  </a:schemeClr>
                </a:solidFill>
                <a:latin typeface="Arial" panose="020B0604020202020204" pitchFamily="34" charset="0"/>
                <a:cs typeface="Arial" panose="020B0604020202020204" pitchFamily="34" charset="0"/>
              </a:rPr>
              <a:t>Major thrust Areas of R&amp;D:</a:t>
            </a:r>
          </a:p>
          <a:p>
            <a:pPr marL="457200" indent="-457200">
              <a:lnSpc>
                <a:spcPct val="150000"/>
              </a:lnSpc>
              <a:buFont typeface="+mj-lt"/>
              <a:buAutoNum type="arabicPeriod"/>
            </a:pPr>
            <a:r>
              <a:rPr lang="en-US" sz="1800" b="1" dirty="0">
                <a:solidFill>
                  <a:schemeClr val="tx2">
                    <a:lumMod val="75000"/>
                  </a:schemeClr>
                </a:solidFill>
                <a:latin typeface="Arial" panose="020B0604020202020204" pitchFamily="34" charset="0"/>
                <a:cs typeface="Arial" panose="020B0604020202020204" pitchFamily="34" charset="0"/>
              </a:rPr>
              <a:t>New Product Development</a:t>
            </a:r>
          </a:p>
          <a:p>
            <a:pPr marL="457200" indent="-457200">
              <a:lnSpc>
                <a:spcPct val="150000"/>
              </a:lnSpc>
              <a:buFont typeface="+mj-lt"/>
              <a:buAutoNum type="arabicPeriod"/>
            </a:pPr>
            <a:r>
              <a:rPr lang="en-US" sz="1800" b="1" dirty="0">
                <a:solidFill>
                  <a:schemeClr val="tx2">
                    <a:lumMod val="75000"/>
                  </a:schemeClr>
                </a:solidFill>
                <a:latin typeface="Arial" panose="020B0604020202020204" pitchFamily="34" charset="0"/>
                <a:cs typeface="Arial" panose="020B0604020202020204" pitchFamily="34" charset="0"/>
              </a:rPr>
              <a:t>FEM Modeling &amp; Simulation</a:t>
            </a:r>
          </a:p>
          <a:p>
            <a:pPr marL="457200" indent="-457200">
              <a:lnSpc>
                <a:spcPct val="150000"/>
              </a:lnSpc>
              <a:buFont typeface="+mj-lt"/>
              <a:buAutoNum type="arabicPeriod"/>
            </a:pPr>
            <a:r>
              <a:rPr lang="en-US" sz="1800" b="1" dirty="0">
                <a:solidFill>
                  <a:schemeClr val="tx2">
                    <a:lumMod val="75000"/>
                  </a:schemeClr>
                </a:solidFill>
                <a:latin typeface="Arial" panose="020B0604020202020204" pitchFamily="34" charset="0"/>
                <a:cs typeface="Arial" panose="020B0604020202020204" pitchFamily="34" charset="0"/>
              </a:rPr>
              <a:t>Process Improvement</a:t>
            </a:r>
          </a:p>
          <a:p>
            <a:pPr marL="457200" indent="-457200">
              <a:lnSpc>
                <a:spcPct val="150000"/>
              </a:lnSpc>
              <a:buFont typeface="+mj-lt"/>
              <a:buAutoNum type="arabicPeriod"/>
            </a:pPr>
            <a:r>
              <a:rPr lang="en-US" sz="1800" b="1" dirty="0">
                <a:solidFill>
                  <a:schemeClr val="tx2">
                    <a:lumMod val="75000"/>
                  </a:schemeClr>
                </a:solidFill>
                <a:latin typeface="Arial" panose="020B0604020202020204" pitchFamily="34" charset="0"/>
                <a:cs typeface="Arial" panose="020B0604020202020204" pitchFamily="34" charset="0"/>
              </a:rPr>
              <a:t>Advanced Material </a:t>
            </a:r>
            <a:r>
              <a:rPr lang="en-US" sz="1800" b="1" dirty="0" smtClean="0">
                <a:solidFill>
                  <a:schemeClr val="tx2">
                    <a:lumMod val="75000"/>
                  </a:schemeClr>
                </a:solidFill>
                <a:latin typeface="Arial" panose="020B0604020202020204" pitchFamily="34" charset="0"/>
                <a:cs typeface="Arial" panose="020B0604020202020204" pitchFamily="34" charset="0"/>
              </a:rPr>
              <a:t>Characterization</a:t>
            </a:r>
          </a:p>
          <a:p>
            <a:pPr marL="0" indent="0">
              <a:lnSpc>
                <a:spcPct val="150000"/>
              </a:lnSpc>
              <a:buNone/>
            </a:pPr>
            <a:r>
              <a:rPr lang="en-US" sz="1800" dirty="0" err="1" smtClean="0">
                <a:solidFill>
                  <a:schemeClr val="tx2">
                    <a:lumMod val="75000"/>
                  </a:schemeClr>
                </a:solidFill>
                <a:latin typeface="Arial" panose="020B0604020202020204" pitchFamily="34" charset="0"/>
                <a:cs typeface="Arial" panose="020B0604020202020204" pitchFamily="34" charset="0"/>
              </a:rPr>
              <a:t>Saarloha’s</a:t>
            </a:r>
            <a:r>
              <a:rPr lang="en-US" sz="1800" dirty="0" smtClean="0">
                <a:solidFill>
                  <a:schemeClr val="tx2">
                    <a:lumMod val="75000"/>
                  </a:schemeClr>
                </a:solidFill>
                <a:latin typeface="Arial" panose="020B0604020202020204" pitchFamily="34" charset="0"/>
                <a:cs typeface="Arial" panose="020B0604020202020204" pitchFamily="34" charset="0"/>
              </a:rPr>
              <a:t> </a:t>
            </a:r>
            <a:r>
              <a:rPr lang="en-US" sz="1800" dirty="0">
                <a:solidFill>
                  <a:schemeClr val="tx2">
                    <a:lumMod val="75000"/>
                  </a:schemeClr>
                </a:solidFill>
                <a:latin typeface="Arial" panose="020B0604020202020204" pitchFamily="34" charset="0"/>
                <a:cs typeface="Arial" panose="020B0604020202020204" pitchFamily="34" charset="0"/>
              </a:rPr>
              <a:t>in-house R&amp;D center consists of metallurgical experts, process experts and is well equipped with testing facilities like Mechanical Properties, Metallography, chemical analysis and NDT.  FEM &amp; Simulation is a major strength of R&amp;D team to predict the properties of  wide range of steel grades which supports in process improvement. We are continuously working to improve the product quality along with our customers and are successfully meeting their expectations.</a:t>
            </a:r>
          </a:p>
        </p:txBody>
      </p:sp>
    </p:spTree>
    <p:extLst>
      <p:ext uri="{BB962C8B-B14F-4D97-AF65-F5344CB8AC3E}">
        <p14:creationId xmlns:p14="http://schemas.microsoft.com/office/powerpoint/2010/main" val="3051313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Saarloha’s In-house </a:t>
            </a:r>
            <a:r>
              <a:rPr lang="en-US" dirty="0" smtClean="0"/>
              <a:t>R&amp;D (2/2)</a:t>
            </a:r>
            <a:endParaRPr lang="en-US" dirty="0"/>
          </a:p>
        </p:txBody>
      </p:sp>
      <p:sp>
        <p:nvSpPr>
          <p:cNvPr id="5" name="Content Placeholder 2"/>
          <p:cNvSpPr txBox="1">
            <a:spLocks/>
          </p:cNvSpPr>
          <p:nvPr/>
        </p:nvSpPr>
        <p:spPr bwMode="auto">
          <a:xfrm>
            <a:off x="1055440" y="1196752"/>
            <a:ext cx="10153128" cy="551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Tx/>
              <a:buSzPct val="100000"/>
              <a:buFont typeface="Wingdings" pitchFamily="2" charset="2"/>
              <a:buChar char=""/>
              <a:defRPr sz="2000" kern="1200">
                <a:solidFill>
                  <a:schemeClr val="tx1"/>
                </a:solidFill>
                <a:latin typeface="+mn-lt"/>
                <a:ea typeface="+mn-ea"/>
                <a:cs typeface="+mn-cs"/>
              </a:defRPr>
            </a:lvl1pPr>
            <a:lvl2pPr marL="639763" indent="-273050" algn="l" rtl="0" eaLnBrk="0" fontAlgn="base" hangingPunct="0">
              <a:spcBef>
                <a:spcPts val="550"/>
              </a:spcBef>
              <a:spcAft>
                <a:spcPct val="0"/>
              </a:spcAft>
              <a:buClrTx/>
              <a:buSzPct val="100000"/>
              <a:buFont typeface="Wingdings 2" pitchFamily="18" charset="2"/>
              <a:buChar char=""/>
              <a:defRPr sz="1800" kern="1200">
                <a:solidFill>
                  <a:schemeClr val="tx1"/>
                </a:solidFill>
                <a:latin typeface="+mn-lt"/>
                <a:ea typeface="+mn-ea"/>
                <a:cs typeface="+mn-cs"/>
              </a:defRPr>
            </a:lvl2pPr>
            <a:lvl3pPr marL="914400" indent="-228600" algn="l" rtl="0" eaLnBrk="0" fontAlgn="base" hangingPunct="0">
              <a:spcBef>
                <a:spcPts val="500"/>
              </a:spcBef>
              <a:spcAft>
                <a:spcPct val="0"/>
              </a:spcAft>
              <a:buClrTx/>
              <a:buSzPct val="100000"/>
              <a:buFont typeface="Wingdings" pitchFamily="2" charset="2"/>
              <a:buChar char=""/>
              <a:defRPr sz="1600" kern="1200">
                <a:solidFill>
                  <a:schemeClr val="tx1"/>
                </a:solidFill>
                <a:latin typeface="+mn-lt"/>
                <a:ea typeface="+mn-ea"/>
                <a:cs typeface="+mn-cs"/>
              </a:defRPr>
            </a:lvl3pPr>
            <a:lvl4pPr marL="1371600" indent="-228600" algn="l" rtl="0" eaLnBrk="0" fontAlgn="base" hangingPunct="0">
              <a:spcBef>
                <a:spcPts val="400"/>
              </a:spcBef>
              <a:spcAft>
                <a:spcPct val="0"/>
              </a:spcAft>
              <a:buClrTx/>
              <a:buSzPct val="100000"/>
              <a:buFont typeface="Wingdings" pitchFamily="2" charset="2"/>
              <a:buChar char=""/>
              <a:defRPr sz="1400" kern="1200">
                <a:solidFill>
                  <a:schemeClr val="tx1"/>
                </a:solidFill>
                <a:latin typeface="+mn-lt"/>
                <a:ea typeface="+mn-ea"/>
                <a:cs typeface="+mn-cs"/>
              </a:defRPr>
            </a:lvl4pPr>
            <a:lvl5pPr marL="1828800" indent="-228600" algn="l" rtl="0" eaLnBrk="0" fontAlgn="base" hangingPunct="0">
              <a:spcBef>
                <a:spcPts val="400"/>
              </a:spcBef>
              <a:spcAft>
                <a:spcPct val="0"/>
              </a:spcAft>
              <a:buClrTx/>
              <a:buSzPct val="100000"/>
              <a:buFont typeface="Wingdings" pitchFamily="2" charset="2"/>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en-US" sz="1800" dirty="0">
                <a:solidFill>
                  <a:schemeClr val="tx2">
                    <a:lumMod val="75000"/>
                  </a:schemeClr>
                </a:solidFill>
                <a:latin typeface="Arial" panose="020B0604020202020204" pitchFamily="34" charset="0"/>
                <a:cs typeface="Arial" panose="020B0604020202020204" pitchFamily="34" charset="0"/>
              </a:rPr>
              <a:t>We have successfully developed products and processes for our customers from segments like Energy,  </a:t>
            </a:r>
            <a:r>
              <a:rPr lang="en-US" sz="1800" dirty="0" err="1">
                <a:solidFill>
                  <a:schemeClr val="tx2">
                    <a:lumMod val="75000"/>
                  </a:schemeClr>
                </a:solidFill>
                <a:latin typeface="Arial" panose="020B0604020202020204" pitchFamily="34" charset="0"/>
                <a:cs typeface="Arial" panose="020B0604020202020204" pitchFamily="34" charset="0"/>
              </a:rPr>
              <a:t>Defence</a:t>
            </a:r>
            <a:r>
              <a:rPr lang="en-US" sz="1800" dirty="0">
                <a:solidFill>
                  <a:schemeClr val="tx2">
                    <a:lumMod val="75000"/>
                  </a:schemeClr>
                </a:solidFill>
                <a:latin typeface="Arial" panose="020B0604020202020204" pitchFamily="34" charset="0"/>
                <a:cs typeface="Arial" panose="020B0604020202020204" pitchFamily="34" charset="0"/>
              </a:rPr>
              <a:t>,  Aerospace,  Oil &amp; Gas sectors etc.</a:t>
            </a:r>
          </a:p>
          <a:p>
            <a:pPr marL="0" indent="0">
              <a:lnSpc>
                <a:spcPct val="150000"/>
              </a:lnSpc>
              <a:buNone/>
            </a:pPr>
            <a:r>
              <a:rPr lang="en-US" sz="1800" dirty="0">
                <a:solidFill>
                  <a:schemeClr val="tx2">
                    <a:lumMod val="75000"/>
                  </a:schemeClr>
                </a:solidFill>
                <a:latin typeface="Arial" panose="020B0604020202020204" pitchFamily="34" charset="0"/>
                <a:cs typeface="Arial" panose="020B0604020202020204" pitchFamily="34" charset="0"/>
              </a:rPr>
              <a:t>Saarloha’ s testing facility and experts team provides technical support and in-house failure analysis for our customers.</a:t>
            </a:r>
          </a:p>
          <a:p>
            <a:pPr marL="0" indent="0">
              <a:lnSpc>
                <a:spcPct val="150000"/>
              </a:lnSpc>
              <a:buNone/>
            </a:pPr>
            <a:endParaRPr lang="en-US" sz="1800"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endParaRPr lang="en-US" sz="1800"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en-US" sz="1800" b="1" dirty="0">
                <a:solidFill>
                  <a:schemeClr val="tx2">
                    <a:lumMod val="75000"/>
                  </a:schemeClr>
                </a:solidFill>
                <a:latin typeface="Arial" panose="020B0604020202020204" pitchFamily="34" charset="0"/>
                <a:cs typeface="Arial" panose="020B0604020202020204" pitchFamily="34" charset="0"/>
              </a:rPr>
              <a:t>R&amp;D also has a 100 kg Prototype Induction Furnace – which is utilized to develop special and new steel grades.</a:t>
            </a:r>
            <a:endParaRPr lang="en-US" sz="18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920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0986" y="1412776"/>
            <a:ext cx="3200400" cy="5040000"/>
          </a:xfrm>
          <a:solidFill>
            <a:schemeClr val="bg1">
              <a:lumMod val="95000"/>
            </a:schemeClr>
          </a:solidFill>
          <a:ln>
            <a:solidFill>
              <a:schemeClr val="bg2">
                <a:lumMod val="25000"/>
              </a:schemeClr>
            </a:solidFill>
          </a:ln>
        </p:spPr>
        <p:txBody>
          <a:bodyPr>
            <a:normAutofit fontScale="92500" lnSpcReduction="20000"/>
          </a:bodyPr>
          <a:lstStyle/>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NADCAP Accreditation for H2 determination in Ti alloy</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IATF 16949:2016  </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ISO 9001:2015 </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ISO 14001:2015 &amp; OHSAS 18001:2007</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LRS (Lloyds Register of Shipping) </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DNV (DET NORSKE VERITAS) Norway, </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ABS (American Bureau of Shipping) </a:t>
            </a:r>
          </a:p>
          <a:p>
            <a:pPr>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KR (Korean Register of Shipping) </a:t>
            </a:r>
          </a:p>
        </p:txBody>
      </p:sp>
      <p:sp>
        <p:nvSpPr>
          <p:cNvPr id="4" name="Content Placeholder 2"/>
          <p:cNvSpPr txBox="1">
            <a:spLocks/>
          </p:cNvSpPr>
          <p:nvPr/>
        </p:nvSpPr>
        <p:spPr bwMode="auto">
          <a:xfrm>
            <a:off x="4697629" y="1412776"/>
            <a:ext cx="3200400" cy="5040000"/>
          </a:xfrm>
          <a:prstGeom prst="rect">
            <a:avLst/>
          </a:prstGeom>
          <a:solidFill>
            <a:schemeClr val="bg1">
              <a:lumMod val="95000"/>
            </a:schemeClr>
          </a:solidFill>
          <a:ln>
            <a:solidFill>
              <a:schemeClr val="bg2">
                <a:lumMod val="25000"/>
              </a:schemeClr>
            </a:solidFill>
          </a:ln>
          <a:extLst/>
        </p:spPr>
        <p:txBody>
          <a:bodyPr vert="horz" wrap="square" lIns="91440" tIns="45720" rIns="91440" bIns="45720" numCol="1" anchor="t" anchorCtr="0" compatLnSpc="1">
            <a:prstTxWarp prst="textNoShape">
              <a:avLst/>
            </a:prstTxWarp>
            <a:normAutofit lnSpcReduction="10000"/>
          </a:bodyPr>
          <a:lstStyle>
            <a:lvl1pPr indent="0" eaLnBrk="0" fontAlgn="base" hangingPunct="0">
              <a:lnSpc>
                <a:spcPct val="200000"/>
              </a:lnSpc>
              <a:spcBef>
                <a:spcPts val="700"/>
              </a:spcBef>
              <a:spcAft>
                <a:spcPct val="0"/>
              </a:spcAft>
              <a:buClrTx/>
              <a:buSzPct val="100000"/>
              <a:buFont typeface="Wingdings" pitchFamily="2" charset="2"/>
              <a:buNone/>
              <a:defRPr sz="1400"/>
            </a:lvl1pPr>
            <a:lvl2pPr marL="639763" indent="-273050" eaLnBrk="0" fontAlgn="base" hangingPunct="0">
              <a:spcBef>
                <a:spcPts val="550"/>
              </a:spcBef>
              <a:spcAft>
                <a:spcPct val="0"/>
              </a:spcAft>
              <a:buClrTx/>
              <a:buSzPct val="100000"/>
              <a:buFont typeface="Wingdings 2" pitchFamily="18" charset="2"/>
              <a:buChar char=""/>
            </a:lvl2pPr>
            <a:lvl3pPr indent="-228600" eaLnBrk="0" fontAlgn="base" hangingPunct="0">
              <a:spcBef>
                <a:spcPts val="500"/>
              </a:spcBef>
              <a:spcAft>
                <a:spcPct val="0"/>
              </a:spcAft>
              <a:buClrTx/>
              <a:buSzPct val="100000"/>
              <a:buFont typeface="Wingdings" pitchFamily="2" charset="2"/>
              <a:buChar char=""/>
              <a:defRPr sz="1600"/>
            </a:lvl3pPr>
            <a:lvl4pPr indent="-228600" eaLnBrk="0" fontAlgn="base" hangingPunct="0">
              <a:spcBef>
                <a:spcPts val="400"/>
              </a:spcBef>
              <a:spcAft>
                <a:spcPct val="0"/>
              </a:spcAft>
              <a:buClrTx/>
              <a:buSzPct val="100000"/>
              <a:buFont typeface="Wingdings" pitchFamily="2" charset="2"/>
              <a:buChar char=""/>
              <a:defRPr sz="1400"/>
            </a:lvl4pPr>
            <a:lvl5pPr indent="-228600" eaLnBrk="0" fontAlgn="base" hangingPunct="0">
              <a:spcBef>
                <a:spcPts val="400"/>
              </a:spcBef>
              <a:spcAft>
                <a:spcPct val="0"/>
              </a:spcAft>
              <a:buClrTx/>
              <a:buSzPct val="100000"/>
              <a:buFont typeface="Wingdings" pitchFamily="2" charset="2"/>
              <a:buChar char=""/>
              <a:defRPr sz="14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NKK (Nippon Kaiji Kyokai)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Central Boiler Board of India  “ Well Known Steel Maker”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Laboratory Accredited by NABL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CCS (China Classification Society)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IRS (Indian Register for Shipping)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RINA, Geneva,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PED, TUV Nord </a:t>
            </a:r>
          </a:p>
          <a:p>
            <a:pPr marL="285750" indent="-285750">
              <a:lnSpc>
                <a:spcPct val="150000"/>
              </a:lnSpc>
              <a:buFont typeface="Wingdings" panose="05000000000000000000" pitchFamily="2" charset="2"/>
              <a:buChar char="§"/>
            </a:pPr>
            <a:r>
              <a:rPr lang="en-US" sz="1600" dirty="0">
                <a:solidFill>
                  <a:schemeClr val="tx2">
                    <a:lumMod val="75000"/>
                  </a:schemeClr>
                </a:solidFill>
                <a:latin typeface="Arial" panose="020B0604020202020204" pitchFamily="34" charset="0"/>
                <a:cs typeface="Arial" panose="020B0604020202020204" pitchFamily="34" charset="0"/>
              </a:rPr>
              <a:t>GL (</a:t>
            </a:r>
            <a:r>
              <a:rPr lang="en-US" sz="1600" dirty="0" err="1">
                <a:solidFill>
                  <a:schemeClr val="tx2">
                    <a:lumMod val="75000"/>
                  </a:schemeClr>
                </a:solidFill>
                <a:latin typeface="Arial" panose="020B0604020202020204" pitchFamily="34" charset="0"/>
                <a:cs typeface="Arial" panose="020B0604020202020204" pitchFamily="34" charset="0"/>
              </a:rPr>
              <a:t>Germanischer</a:t>
            </a:r>
            <a:r>
              <a:rPr lang="en-US" sz="1600" dirty="0">
                <a:solidFill>
                  <a:schemeClr val="tx2">
                    <a:lumMod val="75000"/>
                  </a:schemeClr>
                </a:solidFill>
                <a:latin typeface="Arial" panose="020B0604020202020204" pitchFamily="34" charset="0"/>
                <a:cs typeface="Arial" panose="020B0604020202020204" pitchFamily="34" charset="0"/>
              </a:rPr>
              <a:t> Lloyds) </a:t>
            </a:r>
          </a:p>
        </p:txBody>
      </p:sp>
      <p:sp>
        <p:nvSpPr>
          <p:cNvPr id="5" name="Content Placeholder 2"/>
          <p:cNvSpPr txBox="1">
            <a:spLocks/>
          </p:cNvSpPr>
          <p:nvPr/>
        </p:nvSpPr>
        <p:spPr bwMode="auto">
          <a:xfrm>
            <a:off x="8544272" y="1412776"/>
            <a:ext cx="3200400" cy="5040000"/>
          </a:xfrm>
          <a:prstGeom prst="rect">
            <a:avLst/>
          </a:prstGeom>
          <a:solidFill>
            <a:schemeClr val="bg1">
              <a:lumMod val="95000"/>
            </a:schemeClr>
          </a:solidFill>
          <a:ln>
            <a:solidFill>
              <a:schemeClr val="bg2">
                <a:lumMod val="25000"/>
              </a:schemeClr>
            </a:solidFill>
          </a:ln>
          <a:extLst/>
        </p:spPr>
        <p:txBody>
          <a:bodyPr vert="horz" wrap="square" lIns="91440" tIns="45720" rIns="91440" bIns="45720" numCol="1" anchor="t" anchorCtr="0" compatLnSpc="1">
            <a:prstTxWarp prst="textNoShape">
              <a:avLst/>
            </a:prstTxWarp>
            <a:normAutofit/>
          </a:bodyPr>
          <a:lstStyle>
            <a:defPPr>
              <a:defRPr lang="en-US"/>
            </a:defPPr>
            <a:lvl1pPr indent="0" eaLnBrk="0" fontAlgn="base" hangingPunct="0">
              <a:lnSpc>
                <a:spcPct val="200000"/>
              </a:lnSpc>
              <a:spcBef>
                <a:spcPts val="700"/>
              </a:spcBef>
              <a:spcAft>
                <a:spcPct val="0"/>
              </a:spcAft>
              <a:buClrTx/>
              <a:buSzPct val="100000"/>
              <a:buFont typeface="Wingdings" pitchFamily="2" charset="2"/>
              <a:buNone/>
              <a:defRPr sz="1400"/>
            </a:lvl1pPr>
            <a:lvl2pPr marL="639763" indent="-273050" eaLnBrk="0" fontAlgn="base" hangingPunct="0">
              <a:spcBef>
                <a:spcPts val="550"/>
              </a:spcBef>
              <a:spcAft>
                <a:spcPct val="0"/>
              </a:spcAft>
              <a:buClrTx/>
              <a:buSzPct val="100000"/>
              <a:buFont typeface="Wingdings 2" pitchFamily="18" charset="2"/>
              <a:buChar char=""/>
            </a:lvl2pPr>
            <a:lvl3pPr indent="-228600" eaLnBrk="0" fontAlgn="base" hangingPunct="0">
              <a:spcBef>
                <a:spcPts val="500"/>
              </a:spcBef>
              <a:spcAft>
                <a:spcPct val="0"/>
              </a:spcAft>
              <a:buClrTx/>
              <a:buSzPct val="100000"/>
              <a:buFont typeface="Wingdings" pitchFamily="2" charset="2"/>
              <a:buChar char=""/>
              <a:defRPr sz="1600"/>
            </a:lvl3pPr>
            <a:lvl4pPr indent="-228600" eaLnBrk="0" fontAlgn="base" hangingPunct="0">
              <a:spcBef>
                <a:spcPts val="400"/>
              </a:spcBef>
              <a:spcAft>
                <a:spcPct val="0"/>
              </a:spcAft>
              <a:buClrTx/>
              <a:buSzPct val="100000"/>
              <a:buFont typeface="Wingdings" pitchFamily="2" charset="2"/>
              <a:buChar char=""/>
              <a:defRPr sz="1400"/>
            </a:lvl4pPr>
            <a:lvl5pPr indent="-228600" eaLnBrk="0" fontAlgn="base" hangingPunct="0">
              <a:spcBef>
                <a:spcPts val="400"/>
              </a:spcBef>
              <a:spcAft>
                <a:spcPct val="0"/>
              </a:spcAft>
              <a:buClrTx/>
              <a:buSzPct val="100000"/>
              <a:buFont typeface="Wingdings" pitchFamily="2" charset="2"/>
              <a:buChar char=""/>
              <a:defRPr sz="14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285750" indent="-285750">
              <a:lnSpc>
                <a:spcPct val="150000"/>
              </a:lnSpc>
              <a:buFont typeface="Wingdings" panose="05000000000000000000" pitchFamily="2" charset="2"/>
              <a:buChar char="§"/>
            </a:pPr>
            <a:r>
              <a:rPr lang="en-US" sz="1500" dirty="0">
                <a:solidFill>
                  <a:schemeClr val="tx2">
                    <a:lumMod val="75000"/>
                  </a:schemeClr>
                </a:solidFill>
                <a:latin typeface="Arial" panose="020B0604020202020204" pitchFamily="34" charset="0"/>
                <a:cs typeface="Arial" panose="020B0604020202020204" pitchFamily="34" charset="0"/>
              </a:rPr>
              <a:t>Bureau Veritas </a:t>
            </a:r>
          </a:p>
          <a:p>
            <a:pPr marL="285750" indent="-285750">
              <a:lnSpc>
                <a:spcPct val="150000"/>
              </a:lnSpc>
              <a:buFont typeface="Wingdings" panose="05000000000000000000" pitchFamily="2" charset="2"/>
              <a:buChar char="§"/>
            </a:pPr>
            <a:r>
              <a:rPr lang="en-US" sz="1500" dirty="0">
                <a:solidFill>
                  <a:schemeClr val="tx2">
                    <a:lumMod val="75000"/>
                  </a:schemeClr>
                </a:solidFill>
                <a:latin typeface="Arial" panose="020B0604020202020204" pitchFamily="34" charset="0"/>
                <a:cs typeface="Arial" panose="020B0604020202020204" pitchFamily="34" charset="0"/>
              </a:rPr>
              <a:t>AS 9100 D </a:t>
            </a:r>
          </a:p>
          <a:p>
            <a:pPr marL="285750" indent="-285750">
              <a:lnSpc>
                <a:spcPct val="150000"/>
              </a:lnSpc>
              <a:buFont typeface="Wingdings" panose="05000000000000000000" pitchFamily="2" charset="2"/>
              <a:buChar char="§"/>
            </a:pPr>
            <a:r>
              <a:rPr lang="en-US" sz="1500" dirty="0">
                <a:solidFill>
                  <a:schemeClr val="tx2">
                    <a:lumMod val="75000"/>
                  </a:schemeClr>
                </a:solidFill>
                <a:latin typeface="Arial" panose="020B0604020202020204" pitchFamily="34" charset="0"/>
                <a:cs typeface="Arial" panose="020B0604020202020204" pitchFamily="34" charset="0"/>
              </a:rPr>
              <a:t>Germanischer Lloyd (GL) </a:t>
            </a:r>
          </a:p>
          <a:p>
            <a:pPr marL="285750" indent="-285750">
              <a:lnSpc>
                <a:spcPct val="150000"/>
              </a:lnSpc>
              <a:buFont typeface="Wingdings" panose="05000000000000000000" pitchFamily="2" charset="2"/>
              <a:buChar char="§"/>
            </a:pPr>
            <a:r>
              <a:rPr lang="en-US" sz="1500" dirty="0">
                <a:solidFill>
                  <a:schemeClr val="tx2">
                    <a:lumMod val="75000"/>
                  </a:schemeClr>
                </a:solidFill>
                <a:latin typeface="Arial" panose="020B0604020202020204" pitchFamily="34" charset="0"/>
                <a:cs typeface="Arial" panose="020B0604020202020204" pitchFamily="34" charset="0"/>
              </a:rPr>
              <a:t>Ordnance Factory, Ambajhari SO/IEC 17025:2005 (NABL) </a:t>
            </a:r>
          </a:p>
          <a:p>
            <a:pPr marL="285750" indent="-285750">
              <a:lnSpc>
                <a:spcPct val="150000"/>
              </a:lnSpc>
              <a:buFont typeface="Wingdings" panose="05000000000000000000" pitchFamily="2" charset="2"/>
              <a:buChar char="§"/>
            </a:pPr>
            <a:r>
              <a:rPr lang="en-US" sz="1500" dirty="0">
                <a:solidFill>
                  <a:schemeClr val="tx2">
                    <a:lumMod val="75000"/>
                  </a:schemeClr>
                </a:solidFill>
                <a:latin typeface="Arial" panose="020B0604020202020204" pitchFamily="34" charset="0"/>
                <a:cs typeface="Arial" panose="020B0604020202020204" pitchFamily="34" charset="0"/>
              </a:rPr>
              <a:t>Heavy Vehicle Factory, Avadi, </a:t>
            </a:r>
          </a:p>
          <a:p>
            <a:pPr marL="285750" indent="-285750">
              <a:lnSpc>
                <a:spcPct val="150000"/>
              </a:lnSpc>
              <a:buFont typeface="Wingdings" panose="05000000000000000000" pitchFamily="2" charset="2"/>
              <a:buChar char="§"/>
            </a:pPr>
            <a:r>
              <a:rPr lang="en-US" sz="1500" dirty="0">
                <a:solidFill>
                  <a:schemeClr val="tx2">
                    <a:lumMod val="75000"/>
                  </a:schemeClr>
                </a:solidFill>
                <a:latin typeface="Arial" panose="020B0604020202020204" pitchFamily="34" charset="0"/>
                <a:cs typeface="Arial" panose="020B0604020202020204" pitchFamily="34" charset="0"/>
              </a:rPr>
              <a:t>Ordnance Factory, Trichy</a:t>
            </a:r>
          </a:p>
        </p:txBody>
      </p:sp>
      <p:sp>
        <p:nvSpPr>
          <p:cNvPr id="6" name="Title 5"/>
          <p:cNvSpPr>
            <a:spLocks noGrp="1"/>
          </p:cNvSpPr>
          <p:nvPr>
            <p:ph type="title"/>
          </p:nvPr>
        </p:nvSpPr>
        <p:spPr/>
        <p:txBody>
          <a:bodyPr/>
          <a:lstStyle/>
          <a:p>
            <a:r>
              <a:rPr lang="en-US" dirty="0"/>
              <a:t>Certifications</a:t>
            </a:r>
          </a:p>
        </p:txBody>
      </p:sp>
    </p:spTree>
    <p:extLst>
      <p:ext uri="{BB962C8B-B14F-4D97-AF65-F5344CB8AC3E}">
        <p14:creationId xmlns:p14="http://schemas.microsoft.com/office/powerpoint/2010/main" val="324841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Saarloha – Approved Raw Material Supplier to various</a:t>
            </a:r>
            <a:br>
              <a:rPr lang="en-US" dirty="0" smtClean="0"/>
            </a:br>
            <a:r>
              <a:rPr lang="en-US" dirty="0" err="1" smtClean="0"/>
              <a:t>Defence</a:t>
            </a:r>
            <a:r>
              <a:rPr lang="en-US" dirty="0" smtClean="0"/>
              <a:t> &amp; Aerospace institutions</a:t>
            </a:r>
            <a:endParaRPr lang="en-US" dirty="0"/>
          </a:p>
        </p:txBody>
      </p:sp>
      <p:graphicFrame>
        <p:nvGraphicFramePr>
          <p:cNvPr id="3" name="Table 2"/>
          <p:cNvGraphicFramePr>
            <a:graphicFrameLocks noGrp="1"/>
          </p:cNvGraphicFramePr>
          <p:nvPr>
            <p:extLst/>
          </p:nvPr>
        </p:nvGraphicFramePr>
        <p:xfrm>
          <a:off x="842342" y="1844824"/>
          <a:ext cx="5568805" cy="4032448"/>
        </p:xfrm>
        <a:graphic>
          <a:graphicData uri="http://schemas.openxmlformats.org/drawingml/2006/table">
            <a:tbl>
              <a:tblPr bandRow="1">
                <a:tableStyleId>{3B4B98B0-60AC-42C2-AFA5-B58CD77FA1E5}</a:tableStyleId>
              </a:tblPr>
              <a:tblGrid>
                <a:gridCol w="1828800">
                  <a:extLst>
                    <a:ext uri="{9D8B030D-6E8A-4147-A177-3AD203B41FA5}">
                      <a16:colId xmlns:a16="http://schemas.microsoft.com/office/drawing/2014/main" val="20000"/>
                    </a:ext>
                  </a:extLst>
                </a:gridCol>
                <a:gridCol w="3740005">
                  <a:extLst>
                    <a:ext uri="{9D8B030D-6E8A-4147-A177-3AD203B41FA5}">
                      <a16:colId xmlns:a16="http://schemas.microsoft.com/office/drawing/2014/main" val="20001"/>
                    </a:ext>
                  </a:extLst>
                </a:gridCol>
              </a:tblGrid>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Ordnance Factory, Ambajhari</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0"/>
                  </a:ext>
                </a:extLst>
              </a:tr>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Ordnance Factory, Kanpur</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Heavy Vehicle Factory,</a:t>
                      </a:r>
                      <a:r>
                        <a:rPr lang="en-IN" sz="2000" b="1" baseline="0" dirty="0" smtClean="0">
                          <a:solidFill>
                            <a:schemeClr val="tx1"/>
                          </a:solidFill>
                          <a:latin typeface="Arial" panose="020B0604020202020204" pitchFamily="34" charset="0"/>
                          <a:cs typeface="Arial" panose="020B0604020202020204" pitchFamily="34" charset="0"/>
                        </a:rPr>
                        <a:t> </a:t>
                      </a:r>
                      <a:r>
                        <a:rPr lang="en-IN" sz="2000" b="1" baseline="0" dirty="0" err="1" smtClean="0">
                          <a:solidFill>
                            <a:schemeClr val="tx1"/>
                          </a:solidFill>
                          <a:latin typeface="Arial" panose="020B0604020202020204" pitchFamily="34" charset="0"/>
                          <a:cs typeface="Arial" panose="020B0604020202020204" pitchFamily="34" charset="0"/>
                        </a:rPr>
                        <a:t>Avadi</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1014928">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HAL</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nvPr>
        </p:nvGraphicFramePr>
        <p:xfrm>
          <a:off x="6744072" y="1844824"/>
          <a:ext cx="5163675" cy="4023360"/>
        </p:xfrm>
        <a:graphic>
          <a:graphicData uri="http://schemas.openxmlformats.org/drawingml/2006/table">
            <a:tbl>
              <a:tblPr bandRow="1">
                <a:tableStyleId>{3B4B98B0-60AC-42C2-AFA5-B58CD77FA1E5}</a:tableStyleId>
              </a:tblPr>
              <a:tblGrid>
                <a:gridCol w="1828800">
                  <a:extLst>
                    <a:ext uri="{9D8B030D-6E8A-4147-A177-3AD203B41FA5}">
                      <a16:colId xmlns:a16="http://schemas.microsoft.com/office/drawing/2014/main" val="20000"/>
                    </a:ext>
                  </a:extLst>
                </a:gridCol>
                <a:gridCol w="3334875">
                  <a:extLst>
                    <a:ext uri="{9D8B030D-6E8A-4147-A177-3AD203B41FA5}">
                      <a16:colId xmlns:a16="http://schemas.microsoft.com/office/drawing/2014/main" val="20001"/>
                    </a:ext>
                  </a:extLst>
                </a:gridCol>
              </a:tblGrid>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err="1" smtClean="0">
                          <a:solidFill>
                            <a:schemeClr val="tx1"/>
                          </a:solidFill>
                          <a:latin typeface="Arial" panose="020B0604020202020204" pitchFamily="34" charset="0"/>
                          <a:cs typeface="Arial" panose="020B0604020202020204" pitchFamily="34" charset="0"/>
                        </a:rPr>
                        <a:t>BrahMos</a:t>
                      </a:r>
                      <a:r>
                        <a:rPr lang="en-IN" sz="2000" b="1" dirty="0" smtClean="0">
                          <a:solidFill>
                            <a:schemeClr val="tx1"/>
                          </a:solidFill>
                          <a:latin typeface="Arial" panose="020B0604020202020204" pitchFamily="34" charset="0"/>
                          <a:cs typeface="Arial" panose="020B0604020202020204" pitchFamily="34" charset="0"/>
                        </a:rPr>
                        <a:t> Aerospace</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0"/>
                  </a:ext>
                </a:extLst>
              </a:tr>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NPCIL</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BARC</a:t>
                      </a:r>
                    </a:p>
                    <a:p>
                      <a:pPr marL="0" indent="0">
                        <a:buFont typeface="Arial" panose="020B0604020202020204" pitchFamily="34" charset="0"/>
                        <a:buNone/>
                      </a:pPr>
                      <a:r>
                        <a:rPr lang="en-IN" sz="1600" b="0" dirty="0" smtClean="0">
                          <a:solidFill>
                            <a:schemeClr val="tx1">
                              <a:lumMod val="50000"/>
                              <a:lumOff val="50000"/>
                            </a:schemeClr>
                          </a:solidFill>
                          <a:latin typeface="Arial" panose="020B0604020202020204" pitchFamily="34" charset="0"/>
                          <a:cs typeface="Arial" panose="020B0604020202020204" pitchFamily="34" charset="0"/>
                        </a:rPr>
                        <a:t>(Through L&amp;T)</a:t>
                      </a:r>
                      <a:endParaRPr lang="en-IN" sz="1600" b="0" dirty="0">
                        <a:solidFill>
                          <a:schemeClr val="tx1">
                            <a:lumMod val="50000"/>
                            <a:lumOff val="50000"/>
                          </a:schemeClr>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100584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ISRO:</a:t>
                      </a:r>
                      <a:r>
                        <a:rPr lang="en-IN" sz="2000" b="1" baseline="0" dirty="0" smtClean="0">
                          <a:solidFill>
                            <a:schemeClr val="tx1"/>
                          </a:solidFill>
                          <a:latin typeface="Arial" panose="020B0604020202020204" pitchFamily="34" charset="0"/>
                          <a:cs typeface="Arial" panose="020B0604020202020204" pitchFamily="34" charset="0"/>
                        </a:rPr>
                        <a:t> LPSC, VSSC, HSFC</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a:stretch>
            <a:fillRect/>
          </a:stretch>
        </p:blipFill>
        <p:spPr>
          <a:xfrm>
            <a:off x="1199456" y="1916832"/>
            <a:ext cx="792088" cy="803244"/>
          </a:xfrm>
          <a:prstGeom prst="rect">
            <a:avLst/>
          </a:prstGeom>
        </p:spPr>
      </p:pic>
      <p:pic>
        <p:nvPicPr>
          <p:cNvPr id="3074" name="Picture 2" descr="Hindustan Aeronautics Limited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424" y="5085184"/>
            <a:ext cx="1368152" cy="5632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bindassikar.com/wp-content/uploads/2012/10/NPC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0824" y="2978670"/>
            <a:ext cx="1182980" cy="7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http://www.topnews.in/files/isro-logo_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2104" y="4966644"/>
            <a:ext cx="1280421" cy="69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barc bhabha atomic research cent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0614" y="4005064"/>
            <a:ext cx="703401" cy="703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1199456" y="2924944"/>
            <a:ext cx="792088" cy="803244"/>
          </a:xfrm>
          <a:prstGeom prst="rect">
            <a:avLst/>
          </a:prstGeom>
        </p:spPr>
      </p:pic>
      <p:pic>
        <p:nvPicPr>
          <p:cNvPr id="12" name="Picture 11"/>
          <p:cNvPicPr>
            <a:picLocks noChangeAspect="1"/>
          </p:cNvPicPr>
          <p:nvPr/>
        </p:nvPicPr>
        <p:blipFill>
          <a:blip r:embed="rId3"/>
          <a:stretch>
            <a:fillRect/>
          </a:stretch>
        </p:blipFill>
        <p:spPr>
          <a:xfrm>
            <a:off x="1199456" y="3993908"/>
            <a:ext cx="792088" cy="803244"/>
          </a:xfrm>
          <a:prstGeom prst="rect">
            <a:avLst/>
          </a:prstGeom>
        </p:spPr>
      </p:pic>
      <p:pic>
        <p:nvPicPr>
          <p:cNvPr id="13" name="Picture 12"/>
          <p:cNvPicPr>
            <a:picLocks noChangeAspect="1"/>
          </p:cNvPicPr>
          <p:nvPr/>
        </p:nvPicPr>
        <p:blipFill>
          <a:blip r:embed="rId8"/>
          <a:stretch>
            <a:fillRect/>
          </a:stretch>
        </p:blipFill>
        <p:spPr>
          <a:xfrm>
            <a:off x="6672064" y="2204863"/>
            <a:ext cx="1920240" cy="318678"/>
          </a:xfrm>
          <a:prstGeom prst="rect">
            <a:avLst/>
          </a:prstGeom>
        </p:spPr>
      </p:pic>
      <p:sp>
        <p:nvSpPr>
          <p:cNvPr id="5" name="TextBox 4"/>
          <p:cNvSpPr txBox="1"/>
          <p:nvPr/>
        </p:nvSpPr>
        <p:spPr>
          <a:xfrm>
            <a:off x="9840416" y="6165304"/>
            <a:ext cx="2044149" cy="338554"/>
          </a:xfrm>
          <a:prstGeom prst="rect">
            <a:avLst/>
          </a:prstGeom>
          <a:solidFill>
            <a:schemeClr val="bg1">
              <a:lumMod val="95000"/>
            </a:schemeClr>
          </a:solidFill>
        </p:spPr>
        <p:txBody>
          <a:bodyPr wrap="none" rtlCol="0">
            <a:spAutoFit/>
          </a:bodyPr>
          <a:lstStyle/>
          <a:p>
            <a:r>
              <a:rPr lang="en-US" sz="1600" b="1" dirty="0" smtClean="0">
                <a:latin typeface="Helvetica" panose="020B0604020202020204" pitchFamily="34" charset="0"/>
                <a:cs typeface="Helvetica" panose="020B0604020202020204" pitchFamily="34" charset="0"/>
              </a:rPr>
              <a:t>List not exhaustive</a:t>
            </a:r>
            <a:endParaRPr lang="en-US" sz="16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82817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Saarloha’s steel for critical end-use applications</a:t>
            </a:r>
            <a:endParaRPr lang="en-US" dirty="0"/>
          </a:p>
        </p:txBody>
      </p:sp>
      <p:graphicFrame>
        <p:nvGraphicFramePr>
          <p:cNvPr id="3" name="Table 2"/>
          <p:cNvGraphicFramePr>
            <a:graphicFrameLocks noGrp="1"/>
          </p:cNvGraphicFramePr>
          <p:nvPr>
            <p:extLst/>
          </p:nvPr>
        </p:nvGraphicFramePr>
        <p:xfrm>
          <a:off x="842342" y="1484784"/>
          <a:ext cx="4605586" cy="4824537"/>
        </p:xfrm>
        <a:graphic>
          <a:graphicData uri="http://schemas.openxmlformats.org/drawingml/2006/table">
            <a:tbl>
              <a:tblPr bandRow="1">
                <a:tableStyleId>{3B4B98B0-60AC-42C2-AFA5-B58CD77FA1E5}</a:tableStyleId>
              </a:tblPr>
              <a:tblGrid>
                <a:gridCol w="2374801">
                  <a:extLst>
                    <a:ext uri="{9D8B030D-6E8A-4147-A177-3AD203B41FA5}">
                      <a16:colId xmlns:a16="http://schemas.microsoft.com/office/drawing/2014/main" val="20000"/>
                    </a:ext>
                  </a:extLst>
                </a:gridCol>
                <a:gridCol w="2230785">
                  <a:extLst>
                    <a:ext uri="{9D8B030D-6E8A-4147-A177-3AD203B41FA5}">
                      <a16:colId xmlns:a16="http://schemas.microsoft.com/office/drawing/2014/main" val="20001"/>
                    </a:ext>
                  </a:extLst>
                </a:gridCol>
              </a:tblGrid>
              <a:tr h="1203416">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Gun Barrels</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smtClean="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0"/>
                  </a:ext>
                </a:extLst>
              </a:tr>
              <a:tr h="1203416">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Missile Body casing (Pinaka) </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1203416">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Shells</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1214289">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Torsion Bars for tanks</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nvPr>
        </p:nvGraphicFramePr>
        <p:xfrm>
          <a:off x="6479398" y="1484784"/>
          <a:ext cx="4605586" cy="4824537"/>
        </p:xfrm>
        <a:graphic>
          <a:graphicData uri="http://schemas.openxmlformats.org/drawingml/2006/table">
            <a:tbl>
              <a:tblPr bandRow="1">
                <a:tableStyleId>{3B4B98B0-60AC-42C2-AFA5-B58CD77FA1E5}</a:tableStyleId>
              </a:tblPr>
              <a:tblGrid>
                <a:gridCol w="2374801">
                  <a:extLst>
                    <a:ext uri="{9D8B030D-6E8A-4147-A177-3AD203B41FA5}">
                      <a16:colId xmlns:a16="http://schemas.microsoft.com/office/drawing/2014/main" val="20000"/>
                    </a:ext>
                  </a:extLst>
                </a:gridCol>
                <a:gridCol w="2230785">
                  <a:extLst>
                    <a:ext uri="{9D8B030D-6E8A-4147-A177-3AD203B41FA5}">
                      <a16:colId xmlns:a16="http://schemas.microsoft.com/office/drawing/2014/main" val="20001"/>
                    </a:ext>
                  </a:extLst>
                </a:gridCol>
              </a:tblGrid>
              <a:tr h="1203416">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Chandrayan1</a:t>
                      </a:r>
                      <a:r>
                        <a:rPr lang="en-IN" sz="2000" b="1" baseline="0" dirty="0" smtClean="0">
                          <a:solidFill>
                            <a:schemeClr val="tx1"/>
                          </a:solidFill>
                          <a:latin typeface="Arial" panose="020B0604020202020204" pitchFamily="34" charset="0"/>
                          <a:cs typeface="Arial" panose="020B0604020202020204" pitchFamily="34" charset="0"/>
                        </a:rPr>
                        <a:t> (ISRO)</a:t>
                      </a:r>
                      <a:endParaRPr lang="en-IN" sz="2000" b="1" dirty="0" smtClean="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smtClean="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0"/>
                  </a:ext>
                </a:extLst>
              </a:tr>
              <a:tr h="1203416">
                <a:tc>
                  <a:txBody>
                    <a:bodyPr/>
                    <a:lstStyle/>
                    <a:p>
                      <a:pPr marL="0" indent="0">
                        <a:buFont typeface="Arial" panose="020B0604020202020204" pitchFamily="34" charset="0"/>
                        <a:buNone/>
                      </a:pPr>
                      <a:r>
                        <a:rPr lang="en-IN" sz="2000" b="1" dirty="0" err="1" smtClean="0">
                          <a:solidFill>
                            <a:schemeClr val="tx1"/>
                          </a:solidFill>
                          <a:latin typeface="Arial" panose="020B0604020202020204" pitchFamily="34" charset="0"/>
                          <a:cs typeface="Arial" panose="020B0604020202020204" pitchFamily="34" charset="0"/>
                        </a:rPr>
                        <a:t>Gaganyaan</a:t>
                      </a:r>
                      <a:endParaRPr lang="en-IN" sz="2000" b="1"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IN" sz="2000" b="1" baseline="0" dirty="0" smtClean="0">
                          <a:solidFill>
                            <a:schemeClr val="tx1"/>
                          </a:solidFill>
                          <a:latin typeface="Arial" panose="020B0604020202020204" pitchFamily="34" charset="0"/>
                          <a:cs typeface="Arial" panose="020B0604020202020204" pitchFamily="34" charset="0"/>
                        </a:rPr>
                        <a:t>(ISRO)</a:t>
                      </a:r>
                      <a:endParaRPr lang="en-IN" sz="2000" b="1" dirty="0" smtClean="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1203416">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Rocket Casing </a:t>
                      </a:r>
                    </a:p>
                    <a:p>
                      <a:pPr marL="0" indent="0">
                        <a:buFont typeface="Arial" panose="020B0604020202020204" pitchFamily="34" charset="0"/>
                        <a:buNone/>
                      </a:pPr>
                      <a:r>
                        <a:rPr lang="en-IN" sz="1600" b="0" dirty="0" smtClean="0">
                          <a:solidFill>
                            <a:schemeClr val="tx1">
                              <a:lumMod val="50000"/>
                              <a:lumOff val="50000"/>
                            </a:schemeClr>
                          </a:solidFill>
                          <a:latin typeface="Arial" panose="020B0604020202020204" pitchFamily="34" charset="0"/>
                          <a:cs typeface="Arial" panose="020B0604020202020204" pitchFamily="34" charset="0"/>
                        </a:rPr>
                        <a:t>(under development with</a:t>
                      </a:r>
                      <a:r>
                        <a:rPr lang="en-IN" sz="1600" b="0" baseline="0" dirty="0" smtClean="0">
                          <a:solidFill>
                            <a:schemeClr val="tx1">
                              <a:lumMod val="50000"/>
                              <a:lumOff val="50000"/>
                            </a:schemeClr>
                          </a:solidFill>
                          <a:latin typeface="Arial" panose="020B0604020202020204" pitchFamily="34" charset="0"/>
                          <a:cs typeface="Arial" panose="020B0604020202020204" pitchFamily="34" charset="0"/>
                        </a:rPr>
                        <a:t> DRDL &amp; BFL</a:t>
                      </a:r>
                      <a:r>
                        <a:rPr lang="en-IN" sz="1600" b="0" dirty="0" smtClean="0">
                          <a:solidFill>
                            <a:schemeClr val="tx1">
                              <a:lumMod val="50000"/>
                              <a:lumOff val="50000"/>
                            </a:schemeClr>
                          </a:solidFill>
                          <a:latin typeface="Arial" panose="020B0604020202020204" pitchFamily="34" charset="0"/>
                          <a:cs typeface="Arial" panose="020B0604020202020204" pitchFamily="34" charset="0"/>
                        </a:rPr>
                        <a:t>)</a:t>
                      </a:r>
                      <a:endParaRPr lang="en-IN" sz="1600" b="0" dirty="0">
                        <a:solidFill>
                          <a:schemeClr val="tx1">
                            <a:lumMod val="50000"/>
                            <a:lumOff val="50000"/>
                          </a:schemeClr>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1214289">
                <a:tc>
                  <a:txBody>
                    <a:bodyPr/>
                    <a:lstStyle/>
                    <a:p>
                      <a:pPr marL="0" indent="0">
                        <a:buFont typeface="Arial" panose="020B0604020202020204" pitchFamily="34" charset="0"/>
                        <a:buNone/>
                      </a:pPr>
                      <a:r>
                        <a:rPr lang="en-IN" sz="2000" b="1" dirty="0" smtClean="0">
                          <a:solidFill>
                            <a:schemeClr val="tx1"/>
                          </a:solidFill>
                          <a:latin typeface="Arial" panose="020B0604020202020204" pitchFamily="34" charset="0"/>
                          <a:cs typeface="Arial" panose="020B0604020202020204" pitchFamily="34" charset="0"/>
                        </a:rPr>
                        <a:t>Couplings</a:t>
                      </a:r>
                      <a:r>
                        <a:rPr lang="en-IN" sz="2000" b="1" baseline="0" dirty="0" smtClean="0">
                          <a:solidFill>
                            <a:schemeClr val="tx1"/>
                          </a:solidFill>
                          <a:latin typeface="Arial" panose="020B0604020202020204" pitchFamily="34" charset="0"/>
                          <a:cs typeface="Arial" panose="020B0604020202020204" pitchFamily="34" charset="0"/>
                        </a:rPr>
                        <a:t> for Aviation sector</a:t>
                      </a: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marL="0" indent="0">
                        <a:buFont typeface="Arial" panose="020B0604020202020204" pitchFamily="34" charset="0"/>
                        <a:buNone/>
                      </a:pPr>
                      <a:endParaRPr lang="en-IN" sz="2000" b="1" dirty="0">
                        <a:solidFill>
                          <a:schemeClr val="tx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stretch>
            <a:fillRect/>
          </a:stretch>
        </p:blipFill>
        <p:spPr>
          <a:xfrm>
            <a:off x="3503711" y="1556792"/>
            <a:ext cx="1656184" cy="1002767"/>
          </a:xfrm>
          <a:prstGeom prst="rect">
            <a:avLst/>
          </a:prstGeom>
        </p:spPr>
      </p:pic>
      <p:pic>
        <p:nvPicPr>
          <p:cNvPr id="6" name="Picture 5"/>
          <p:cNvPicPr>
            <a:picLocks noChangeAspect="1"/>
          </p:cNvPicPr>
          <p:nvPr/>
        </p:nvPicPr>
        <p:blipFill>
          <a:blip r:embed="rId4"/>
          <a:stretch>
            <a:fillRect/>
          </a:stretch>
        </p:blipFill>
        <p:spPr>
          <a:xfrm flipH="1">
            <a:off x="3683731" y="2771476"/>
            <a:ext cx="1296144" cy="1013349"/>
          </a:xfrm>
          <a:prstGeom prst="rect">
            <a:avLst/>
          </a:prstGeom>
        </p:spPr>
      </p:pic>
      <p:pic>
        <p:nvPicPr>
          <p:cNvPr id="7" name="Picture 6"/>
          <p:cNvPicPr>
            <a:picLocks noChangeAspect="1"/>
          </p:cNvPicPr>
          <p:nvPr/>
        </p:nvPicPr>
        <p:blipFill>
          <a:blip r:embed="rId5"/>
          <a:stretch>
            <a:fillRect/>
          </a:stretch>
        </p:blipFill>
        <p:spPr>
          <a:xfrm rot="5400000">
            <a:off x="4079775" y="3361226"/>
            <a:ext cx="504057" cy="2223782"/>
          </a:xfrm>
          <a:prstGeom prst="rect">
            <a:avLst/>
          </a:prstGeom>
        </p:spPr>
      </p:pic>
      <p:pic>
        <p:nvPicPr>
          <p:cNvPr id="9" name="Picture 8"/>
          <p:cNvPicPr>
            <a:picLocks noChangeAspect="1"/>
          </p:cNvPicPr>
          <p:nvPr/>
        </p:nvPicPr>
        <p:blipFill>
          <a:blip r:embed="rId6"/>
          <a:stretch>
            <a:fillRect/>
          </a:stretch>
        </p:blipFill>
        <p:spPr>
          <a:xfrm>
            <a:off x="3498087" y="5229200"/>
            <a:ext cx="1667433" cy="987897"/>
          </a:xfrm>
          <a:prstGeom prst="rect">
            <a:avLst/>
          </a:prstGeom>
        </p:spPr>
      </p:pic>
      <p:pic>
        <p:nvPicPr>
          <p:cNvPr id="10" name="Picture 9"/>
          <p:cNvPicPr>
            <a:picLocks noChangeAspect="1"/>
          </p:cNvPicPr>
          <p:nvPr/>
        </p:nvPicPr>
        <p:blipFill>
          <a:blip r:embed="rId7"/>
          <a:stretch>
            <a:fillRect/>
          </a:stretch>
        </p:blipFill>
        <p:spPr>
          <a:xfrm>
            <a:off x="9448693" y="1588244"/>
            <a:ext cx="1440160" cy="931304"/>
          </a:xfrm>
          <a:prstGeom prst="rect">
            <a:avLst/>
          </a:prstGeom>
        </p:spPr>
      </p:pic>
      <p:pic>
        <p:nvPicPr>
          <p:cNvPr id="8" name="Picture 7"/>
          <p:cNvPicPr>
            <a:picLocks noChangeAspect="1"/>
          </p:cNvPicPr>
          <p:nvPr/>
        </p:nvPicPr>
        <p:blipFill>
          <a:blip r:embed="rId8"/>
          <a:stretch>
            <a:fillRect/>
          </a:stretch>
        </p:blipFill>
        <p:spPr>
          <a:xfrm>
            <a:off x="9646882" y="3962099"/>
            <a:ext cx="1043782" cy="1022036"/>
          </a:xfrm>
          <a:prstGeom prst="rect">
            <a:avLst/>
          </a:prstGeom>
        </p:spPr>
      </p:pic>
      <p:pic>
        <p:nvPicPr>
          <p:cNvPr id="11" name="Picture 10"/>
          <p:cNvPicPr>
            <a:picLocks noChangeAspect="1"/>
          </p:cNvPicPr>
          <p:nvPr/>
        </p:nvPicPr>
        <p:blipFill>
          <a:blip r:embed="rId9"/>
          <a:stretch>
            <a:fillRect/>
          </a:stretch>
        </p:blipFill>
        <p:spPr>
          <a:xfrm>
            <a:off x="9322230" y="2799915"/>
            <a:ext cx="1693087" cy="939354"/>
          </a:xfrm>
          <a:prstGeom prst="rect">
            <a:avLst/>
          </a:prstGeom>
        </p:spPr>
      </p:pic>
      <p:pic>
        <p:nvPicPr>
          <p:cNvPr id="12" name="Picture 11"/>
          <p:cNvPicPr>
            <a:picLocks noChangeAspect="1"/>
          </p:cNvPicPr>
          <p:nvPr/>
        </p:nvPicPr>
        <p:blipFill>
          <a:blip r:embed="rId10"/>
          <a:stretch>
            <a:fillRect/>
          </a:stretch>
        </p:blipFill>
        <p:spPr>
          <a:xfrm>
            <a:off x="9514215" y="5157192"/>
            <a:ext cx="1309117" cy="1015694"/>
          </a:xfrm>
          <a:prstGeom prst="rect">
            <a:avLst/>
          </a:prstGeom>
        </p:spPr>
      </p:pic>
      <p:sp>
        <p:nvSpPr>
          <p:cNvPr id="13" name="TextBox 12"/>
          <p:cNvSpPr txBox="1"/>
          <p:nvPr/>
        </p:nvSpPr>
        <p:spPr>
          <a:xfrm>
            <a:off x="9048328" y="6402814"/>
            <a:ext cx="2044149" cy="338554"/>
          </a:xfrm>
          <a:prstGeom prst="rect">
            <a:avLst/>
          </a:prstGeom>
          <a:solidFill>
            <a:schemeClr val="bg1">
              <a:lumMod val="95000"/>
            </a:schemeClr>
          </a:solidFill>
        </p:spPr>
        <p:txBody>
          <a:bodyPr wrap="none" rtlCol="0">
            <a:spAutoFit/>
          </a:bodyPr>
          <a:lstStyle/>
          <a:p>
            <a:r>
              <a:rPr lang="en-US" sz="1600" b="1" dirty="0" smtClean="0">
                <a:latin typeface="Helvetica" panose="020B0604020202020204" pitchFamily="34" charset="0"/>
                <a:cs typeface="Helvetica" panose="020B0604020202020204" pitchFamily="34" charset="0"/>
              </a:rPr>
              <a:t>List not exhaustive</a:t>
            </a:r>
            <a:endParaRPr lang="en-US" sz="16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6291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8008" y="3728864"/>
            <a:ext cx="5827282" cy="2671936"/>
          </a:xfrm>
          <a:prstGeom prst="rect">
            <a:avLst/>
          </a:prstGeom>
          <a:noFill/>
          <a:ln>
            <a:noFill/>
          </a:ln>
          <a:extLst/>
        </p:spPr>
      </p:pic>
      <p:sp>
        <p:nvSpPr>
          <p:cNvPr id="3" name="Content Placeholder 2"/>
          <p:cNvSpPr>
            <a:spLocks noGrp="1"/>
          </p:cNvSpPr>
          <p:nvPr>
            <p:ph sz="quarter" idx="1"/>
          </p:nvPr>
        </p:nvSpPr>
        <p:spPr>
          <a:xfrm>
            <a:off x="816865" y="1321296"/>
            <a:ext cx="9473183" cy="5204048"/>
          </a:xfrm>
          <a:noFill/>
        </p:spPr>
        <p:txBody>
          <a:bodyPr>
            <a:normAutofit/>
          </a:bodyPr>
          <a:lstStyle/>
          <a:p>
            <a:pPr marL="0" indent="0" eaLnBrk="1" hangingPunct="1">
              <a:buNone/>
            </a:pPr>
            <a:r>
              <a:rPr lang="en-US" sz="1800" dirty="0">
                <a:solidFill>
                  <a:schemeClr val="tx2">
                    <a:lumMod val="75000"/>
                  </a:schemeClr>
                </a:solidFill>
                <a:latin typeface="Arial" panose="020B0604020202020204" pitchFamily="34" charset="0"/>
                <a:cs typeface="Arial" panose="020B0604020202020204" pitchFamily="34" charset="0"/>
              </a:rPr>
              <a:t>We have successfully developed &amp; supplied Critical </a:t>
            </a:r>
          </a:p>
          <a:p>
            <a:pPr marL="0" indent="0" eaLnBrk="1" hangingPunct="1">
              <a:buNone/>
            </a:pPr>
            <a:r>
              <a:rPr lang="en-US" sz="1800" dirty="0">
                <a:solidFill>
                  <a:schemeClr val="tx2">
                    <a:lumMod val="75000"/>
                  </a:schemeClr>
                </a:solidFill>
                <a:latin typeface="Arial" panose="020B0604020202020204" pitchFamily="34" charset="0"/>
                <a:cs typeface="Arial" panose="020B0604020202020204" pitchFamily="34" charset="0"/>
              </a:rPr>
              <a:t>application Steels to:</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Nuclear Power Corporation Ltd (NPCIL) </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Nuclear Fuel Complex (NFC)</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BHAVINI, Kalpakam </a:t>
            </a:r>
            <a:r>
              <a:rPr lang="en-US" sz="1800" dirty="0">
                <a:solidFill>
                  <a:schemeClr val="tx1">
                    <a:lumMod val="50000"/>
                    <a:lumOff val="50000"/>
                  </a:schemeClr>
                </a:solidFill>
                <a:latin typeface="Arial" panose="020B0604020202020204" pitchFamily="34" charset="0"/>
                <a:cs typeface="Arial" panose="020B0604020202020204" pitchFamily="34" charset="0"/>
              </a:rPr>
              <a:t>(Nuclear power plant)</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Bhabha Atomic Research Centre (BARC)</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Vikram Sarabhai Space Centre (VSSC)</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Liquid Propulsion Systems Centre (LPSC)</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Ordnance Factories – Ambajhari / Avadi </a:t>
            </a:r>
          </a:p>
          <a:p>
            <a:pPr eaLnBrk="1" hangingPunct="1">
              <a:lnSpc>
                <a:spcPct val="150000"/>
              </a:lnSpc>
              <a:buFont typeface="Wingdings" panose="05000000000000000000" pitchFamily="2" charset="2"/>
              <a:buChar char="ü"/>
            </a:pPr>
            <a:r>
              <a:rPr lang="en-US" sz="1800" b="1" dirty="0">
                <a:solidFill>
                  <a:schemeClr val="tx2">
                    <a:lumMod val="75000"/>
                  </a:schemeClr>
                </a:solidFill>
                <a:latin typeface="Arial" panose="020B0604020202020204" pitchFamily="34" charset="0"/>
                <a:cs typeface="Arial" panose="020B0604020202020204" pitchFamily="34" charset="0"/>
              </a:rPr>
              <a:t>Rail Wheel Factory – Bengaluru</a:t>
            </a:r>
          </a:p>
        </p:txBody>
      </p:sp>
      <p:sp>
        <p:nvSpPr>
          <p:cNvPr id="4" name="Title 3"/>
          <p:cNvSpPr>
            <a:spLocks noGrp="1"/>
          </p:cNvSpPr>
          <p:nvPr>
            <p:ph type="title"/>
          </p:nvPr>
        </p:nvSpPr>
        <p:spPr/>
        <p:txBody>
          <a:bodyPr>
            <a:normAutofit fontScale="90000"/>
          </a:bodyPr>
          <a:lstStyle/>
          <a:p>
            <a:r>
              <a:rPr lang="en-US" dirty="0"/>
              <a:t>Contribution to Indian Space, Defense , Nuclear &amp;   Railways “Make in India” Programme </a:t>
            </a:r>
          </a:p>
        </p:txBody>
      </p:sp>
    </p:spTree>
    <p:extLst>
      <p:ext uri="{BB962C8B-B14F-4D97-AF65-F5344CB8AC3E}">
        <p14:creationId xmlns:p14="http://schemas.microsoft.com/office/powerpoint/2010/main" val="2679951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6767" y="1484784"/>
            <a:ext cx="9678466" cy="47079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0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9300" y="1700808"/>
            <a:ext cx="9008701" cy="419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http://t2.gstatic.com/images?q=tbn:ANd9GcRMLnkmEJQ5oGQBKDfbDITZ-EUe6c4EqYoxlPM4HbtcrECJ64kN-rE108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2065" y="4565620"/>
            <a:ext cx="1224135" cy="84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1.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610600" y="4644682"/>
            <a:ext cx="1661864" cy="7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http://bindassikar.com/wp-content/uploads/2012/10/NPCI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47528" y="3070707"/>
            <a:ext cx="1810072" cy="10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descr="http://www.topnews.in/files/isro-logo_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84032" y="3129844"/>
            <a:ext cx="1728192" cy="939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mithunk\Desktop\randack.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61608" y="4762714"/>
            <a:ext cx="2438400" cy="7048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2400" dirty="0"/>
              <a:t>Our customers / End users (1/3)</a:t>
            </a:r>
          </a:p>
        </p:txBody>
      </p:sp>
      <p:sp>
        <p:nvSpPr>
          <p:cNvPr id="15" name="Rectangle 14"/>
          <p:cNvSpPr/>
          <p:nvPr/>
        </p:nvSpPr>
        <p:spPr>
          <a:xfrm>
            <a:off x="4371725" y="3356992"/>
            <a:ext cx="1508796" cy="71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Image result for barc bhabha atomic research cent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5332" y="3060960"/>
            <a:ext cx="1298182" cy="129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84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a:bodyPr>
          <a:lstStyle/>
          <a:p>
            <a:pPr eaLnBrk="1" hangingPunct="1"/>
            <a:r>
              <a:rPr lang="en-US" sz="2400" dirty="0"/>
              <a:t>Our customers / End users (2/3)</a:t>
            </a:r>
            <a:endParaRPr lang="en-US" sz="2400" dirty="0">
              <a:solidFill>
                <a:schemeClr val="accent6">
                  <a:lumMod val="75000"/>
                </a:schemeClr>
              </a:solidFill>
            </a:endParaRPr>
          </a:p>
        </p:txBody>
      </p:sp>
      <p:pic>
        <p:nvPicPr>
          <p:cNvPr id="5" name="Picture 12" descr="0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1" y="1755652"/>
            <a:ext cx="9140825" cy="419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760297" y="3140968"/>
            <a:ext cx="864097"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56767" y="1484784"/>
            <a:ext cx="9678466" cy="47079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182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a:bodyPr>
          <a:lstStyle/>
          <a:p>
            <a:pPr eaLnBrk="1" hangingPunct="1"/>
            <a:r>
              <a:rPr lang="en-US" sz="2400" dirty="0"/>
              <a:t>Our customers / End users (3/3)</a:t>
            </a:r>
            <a:endParaRPr lang="en-US" sz="2400" dirty="0">
              <a:solidFill>
                <a:schemeClr val="accent6">
                  <a:lumMod val="75000"/>
                </a:schemeClr>
              </a:solidFill>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3223535233"/>
              </p:ext>
            </p:extLst>
          </p:nvPr>
        </p:nvGraphicFramePr>
        <p:xfrm>
          <a:off x="2136160" y="2912864"/>
          <a:ext cx="1476375" cy="1001712"/>
        </p:xfrm>
        <a:graphic>
          <a:graphicData uri="http://schemas.openxmlformats.org/presentationml/2006/ole">
            <mc:AlternateContent xmlns:mc="http://schemas.openxmlformats.org/markup-compatibility/2006">
              <mc:Choice xmlns:v="urn:schemas-microsoft-com:vml" Requires="v">
                <p:oleObj spid="_x0000_s2848" name="Bitmap Image" r:id="rId4" imgW="4629240" imgH="3143160" progId="Paint.Picture">
                  <p:embed/>
                </p:oleObj>
              </mc:Choice>
              <mc:Fallback>
                <p:oleObj name="Bitmap Image" r:id="rId4" imgW="4629240" imgH="3143160" progId="Paint.Picture">
                  <p:embed/>
                  <p:pic>
                    <p:nvPicPr>
                      <p:cNvPr id="0" name=""/>
                      <p:cNvPicPr>
                        <a:picLocks noChangeAspect="1" noChangeArrowheads="1"/>
                      </p:cNvPicPr>
                      <p:nvPr/>
                    </p:nvPicPr>
                    <p:blipFill>
                      <a:blip r:embed="rId5"/>
                      <a:srcRect/>
                      <a:stretch>
                        <a:fillRect/>
                      </a:stretch>
                    </p:blipFill>
                    <p:spPr bwMode="auto">
                      <a:xfrm>
                        <a:off x="2136160" y="2912864"/>
                        <a:ext cx="1476375" cy="1001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31" descr="I:\Vinod\Oilfield Photo Gallery\AS Logo.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54551" y="1778075"/>
            <a:ext cx="296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05logo_001">
            <a:hlinkClick r:id="rId7" tooltip="FMC Technologies"/>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24800" y="1845544"/>
            <a:ext cx="243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2"/>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828801" y="1609800"/>
            <a:ext cx="24479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8" name="Object 9"/>
          <p:cNvGraphicFramePr>
            <a:graphicFrameLocks noChangeAspect="1"/>
          </p:cNvGraphicFramePr>
          <p:nvPr>
            <p:extLst>
              <p:ext uri="{D42A27DB-BD31-4B8C-83A1-F6EECF244321}">
                <p14:modId xmlns:p14="http://schemas.microsoft.com/office/powerpoint/2010/main" val="887729654"/>
              </p:ext>
            </p:extLst>
          </p:nvPr>
        </p:nvGraphicFramePr>
        <p:xfrm>
          <a:off x="5671342" y="5157192"/>
          <a:ext cx="928688" cy="939800"/>
        </p:xfrm>
        <a:graphic>
          <a:graphicData uri="http://schemas.openxmlformats.org/presentationml/2006/ole">
            <mc:AlternateContent xmlns:mc="http://schemas.openxmlformats.org/markup-compatibility/2006">
              <mc:Choice xmlns:v="urn:schemas-microsoft-com:vml" Requires="v">
                <p:oleObj spid="_x0000_s2849" name="Bitmap Image" r:id="rId10" imgW="4420217" imgH="4476190" progId="PBrush">
                  <p:embed/>
                </p:oleObj>
              </mc:Choice>
              <mc:Fallback>
                <p:oleObj name="Bitmap Image" r:id="rId10" imgW="4420217" imgH="4476190" progId="PBrus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1342" y="5157192"/>
                        <a:ext cx="928688" cy="939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3" descr="jdgrlogo"/>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136649" y="4502738"/>
            <a:ext cx="14901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Bosch Rexroth">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l="31721"/>
          <a:stretch>
            <a:fillRect/>
          </a:stretch>
        </p:blipFill>
        <p:spPr bwMode="auto">
          <a:xfrm>
            <a:off x="5581649" y="4228250"/>
            <a:ext cx="11080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T3 Energy Services">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703932" y="5355718"/>
            <a:ext cx="16430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14"/>
          <p:cNvGraphicFramePr>
            <a:graphicFrameLocks noChangeAspect="1"/>
          </p:cNvGraphicFramePr>
          <p:nvPr>
            <p:extLst>
              <p:ext uri="{D42A27DB-BD31-4B8C-83A1-F6EECF244321}">
                <p14:modId xmlns:p14="http://schemas.microsoft.com/office/powerpoint/2010/main" val="1626395988"/>
              </p:ext>
            </p:extLst>
          </p:nvPr>
        </p:nvGraphicFramePr>
        <p:xfrm>
          <a:off x="2136650" y="5373216"/>
          <a:ext cx="1638643" cy="497591"/>
        </p:xfrm>
        <a:graphic>
          <a:graphicData uri="http://schemas.openxmlformats.org/presentationml/2006/ole">
            <mc:AlternateContent xmlns:mc="http://schemas.openxmlformats.org/markup-compatibility/2006">
              <mc:Choice xmlns:v="urn:schemas-microsoft-com:vml" Requires="v">
                <p:oleObj spid="_x0000_s2850" name="Bitmap Image" r:id="rId17" imgW="4772691" imgH="2343477" progId="PBrush">
                  <p:embed/>
                </p:oleObj>
              </mc:Choice>
              <mc:Fallback>
                <p:oleObj name="Bitmap Image" r:id="rId17" imgW="4772691" imgH="2343477" progId="PBrush">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6650" y="5373216"/>
                        <a:ext cx="1638643" cy="497591"/>
                      </a:xfrm>
                      <a:prstGeom prst="rect">
                        <a:avLst/>
                      </a:prstGeom>
                      <a:noFill/>
                      <a:ln>
                        <a:noFill/>
                      </a:ln>
                      <a:extLst/>
                    </p:spPr>
                  </p:pic>
                </p:oleObj>
              </mc:Fallback>
            </mc:AlternateContent>
          </a:graphicData>
        </a:graphic>
      </p:graphicFrame>
      <p:pic>
        <p:nvPicPr>
          <p:cNvPr id="15" name="Picture 18" descr="Wärtsilä">
            <a:hlinkClick r:id="rId19"/>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8273024" y="4094900"/>
            <a:ext cx="140407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logo"/>
          <p:cNvPicPr>
            <a:picLocks noChangeAspect="1" noChangeArrowheads="1"/>
          </p:cNvPicPr>
          <p:nvPr/>
        </p:nvPicPr>
        <p:blipFill>
          <a:blip r:embed="rId21" cstate="email">
            <a:extLst>
              <a:ext uri="{28A0092B-C50C-407E-A947-70E740481C1C}">
                <a14:useLocalDpi xmlns:a14="http://schemas.microsoft.com/office/drawing/2010/main"/>
              </a:ext>
            </a:extLst>
          </a:blip>
          <a:srcRect l="7944" r="20723"/>
          <a:stretch>
            <a:fillRect/>
          </a:stretch>
        </p:blipFill>
        <p:spPr bwMode="auto">
          <a:xfrm>
            <a:off x="4914898" y="2921646"/>
            <a:ext cx="24415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1" name="Picture 43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88275" y="2921646"/>
            <a:ext cx="2314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21670" y="3337248"/>
            <a:ext cx="2306778" cy="307777"/>
          </a:xfrm>
          <a:prstGeom prst="rect">
            <a:avLst/>
          </a:prstGeom>
          <a:noFill/>
        </p:spPr>
        <p:txBody>
          <a:bodyPr wrap="square" rtlCol="0">
            <a:spAutoFit/>
          </a:bodyPr>
          <a:lstStyle/>
          <a:p>
            <a:pPr algn="ctr"/>
            <a:r>
              <a:rPr lang="en-US" sz="1400" i="1" dirty="0">
                <a:solidFill>
                  <a:schemeClr val="bg1">
                    <a:lumMod val="65000"/>
                  </a:schemeClr>
                </a:solidFill>
              </a:rPr>
              <a:t>(Material handling)</a:t>
            </a:r>
          </a:p>
        </p:txBody>
      </p:sp>
      <p:sp>
        <p:nvSpPr>
          <p:cNvPr id="17" name="Rectangle 16"/>
          <p:cNvSpPr/>
          <p:nvPr/>
        </p:nvSpPr>
        <p:spPr>
          <a:xfrm>
            <a:off x="1256767" y="1484784"/>
            <a:ext cx="9678466" cy="47079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555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412776"/>
            <a:ext cx="10871200" cy="4699992"/>
          </a:xfrm>
          <a:solidFill>
            <a:schemeClr val="bg1">
              <a:lumMod val="95000"/>
            </a:schemeClr>
          </a:solidFill>
        </p:spPr>
        <p:txBody>
          <a:bodyPr anchor="ctr">
            <a:normAutofit/>
          </a:bodyPr>
          <a:lstStyle/>
          <a:p>
            <a:pPr>
              <a:lnSpc>
                <a:spcPct val="170000"/>
              </a:lnSpc>
              <a:buFontTx/>
              <a:buChar char="•"/>
            </a:pPr>
            <a:r>
              <a:rPr lang="en-US" altLang="en-US" b="1" dirty="0">
                <a:solidFill>
                  <a:schemeClr val="tx2">
                    <a:lumMod val="75000"/>
                  </a:schemeClr>
                </a:solidFill>
                <a:latin typeface="Albertus Medium" pitchFamily="34" charset="0"/>
              </a:rPr>
              <a:t>Carbon &amp; Alloy Steels</a:t>
            </a:r>
            <a:r>
              <a:rPr lang="en-US" altLang="en-US" dirty="0">
                <a:solidFill>
                  <a:schemeClr val="tx2">
                    <a:lumMod val="75000"/>
                  </a:schemeClr>
                </a:solidFill>
                <a:latin typeface="Albertus Medium" pitchFamily="34" charset="0"/>
              </a:rPr>
              <a:t> for Forgings &amp; Engineering Applications</a:t>
            </a:r>
          </a:p>
          <a:p>
            <a:pPr>
              <a:lnSpc>
                <a:spcPct val="170000"/>
              </a:lnSpc>
              <a:buFontTx/>
              <a:buChar char="•"/>
            </a:pPr>
            <a:r>
              <a:rPr lang="en-US" altLang="en-US" b="1" dirty="0" smtClean="0">
                <a:solidFill>
                  <a:schemeClr val="tx2">
                    <a:lumMod val="75000"/>
                  </a:schemeClr>
                </a:solidFill>
                <a:latin typeface="Albertus Medium" pitchFamily="34" charset="0"/>
              </a:rPr>
              <a:t>Tool </a:t>
            </a:r>
            <a:r>
              <a:rPr lang="en-US" altLang="en-US" b="1" dirty="0">
                <a:solidFill>
                  <a:schemeClr val="tx2">
                    <a:lumMod val="75000"/>
                  </a:schemeClr>
                </a:solidFill>
                <a:latin typeface="Albertus Medium" pitchFamily="34" charset="0"/>
              </a:rPr>
              <a:t>&amp; Die Steel </a:t>
            </a:r>
            <a:r>
              <a:rPr lang="en-US" altLang="en-US" dirty="0">
                <a:solidFill>
                  <a:schemeClr val="tx2">
                    <a:lumMod val="75000"/>
                  </a:schemeClr>
                </a:solidFill>
                <a:latin typeface="Albertus Medium" pitchFamily="34" charset="0"/>
              </a:rPr>
              <a:t>– H11, </a:t>
            </a:r>
            <a:r>
              <a:rPr lang="en-US" altLang="en-US" dirty="0" smtClean="0">
                <a:solidFill>
                  <a:schemeClr val="tx2">
                    <a:lumMod val="75000"/>
                  </a:schemeClr>
                </a:solidFill>
                <a:latin typeface="Albertus Medium" pitchFamily="34" charset="0"/>
              </a:rPr>
              <a:t>H13</a:t>
            </a:r>
            <a:r>
              <a:rPr lang="en-US" altLang="en-US" dirty="0">
                <a:solidFill>
                  <a:schemeClr val="tx2">
                    <a:lumMod val="75000"/>
                  </a:schemeClr>
                </a:solidFill>
                <a:latin typeface="Albertus Medium" pitchFamily="34" charset="0"/>
              </a:rPr>
              <a:t>, A2, SXI 99, S1, S7, O1</a:t>
            </a:r>
          </a:p>
          <a:p>
            <a:pPr>
              <a:lnSpc>
                <a:spcPct val="200000"/>
              </a:lnSpc>
              <a:buFontTx/>
              <a:buChar char="•"/>
            </a:pPr>
            <a:r>
              <a:rPr lang="en-US" altLang="en-US" b="1" dirty="0" smtClean="0">
                <a:solidFill>
                  <a:schemeClr val="tx2">
                    <a:lumMod val="75000"/>
                  </a:schemeClr>
                </a:solidFill>
                <a:latin typeface="Albertus Medium" pitchFamily="34" charset="0"/>
              </a:rPr>
              <a:t>Valve </a:t>
            </a:r>
            <a:r>
              <a:rPr lang="en-US" altLang="en-US" b="1" dirty="0">
                <a:solidFill>
                  <a:schemeClr val="tx2">
                    <a:lumMod val="75000"/>
                  </a:schemeClr>
                </a:solidFill>
                <a:latin typeface="Albertus Medium" pitchFamily="34" charset="0"/>
              </a:rPr>
              <a:t>Steels</a:t>
            </a:r>
            <a:r>
              <a:rPr lang="en-US" altLang="en-US" dirty="0">
                <a:solidFill>
                  <a:schemeClr val="tx2">
                    <a:lumMod val="75000"/>
                  </a:schemeClr>
                </a:solidFill>
                <a:latin typeface="Albertus Medium" pitchFamily="34" charset="0"/>
              </a:rPr>
              <a:t> – En </a:t>
            </a:r>
            <a:r>
              <a:rPr lang="en-US" altLang="en-US" dirty="0" smtClean="0">
                <a:solidFill>
                  <a:schemeClr val="tx2">
                    <a:lumMod val="75000"/>
                  </a:schemeClr>
                </a:solidFill>
                <a:latin typeface="Albertus Medium" pitchFamily="34" charset="0"/>
              </a:rPr>
              <a:t>52, </a:t>
            </a:r>
            <a:r>
              <a:rPr lang="en-US" altLang="en-US" dirty="0">
                <a:solidFill>
                  <a:schemeClr val="tx2">
                    <a:lumMod val="75000"/>
                  </a:schemeClr>
                </a:solidFill>
                <a:latin typeface="Albertus Medium" pitchFamily="34" charset="0"/>
              </a:rPr>
              <a:t>SUH 3, SUH </a:t>
            </a:r>
            <a:r>
              <a:rPr lang="en-US" altLang="en-US" dirty="0" smtClean="0">
                <a:solidFill>
                  <a:schemeClr val="tx2">
                    <a:lumMod val="75000"/>
                  </a:schemeClr>
                </a:solidFill>
                <a:latin typeface="Albertus Medium" pitchFamily="34" charset="0"/>
              </a:rPr>
              <a:t>11 etc.</a:t>
            </a:r>
            <a:endParaRPr lang="en-US" altLang="en-US" dirty="0">
              <a:solidFill>
                <a:schemeClr val="tx2">
                  <a:lumMod val="75000"/>
                </a:schemeClr>
              </a:solidFill>
              <a:latin typeface="Albertus Medium" pitchFamily="34" charset="0"/>
            </a:endParaRPr>
          </a:p>
          <a:p>
            <a:pPr>
              <a:lnSpc>
                <a:spcPct val="170000"/>
              </a:lnSpc>
              <a:buFontTx/>
              <a:buChar char="•"/>
            </a:pPr>
            <a:r>
              <a:rPr lang="en-US" altLang="en-US" b="1" dirty="0" smtClean="0">
                <a:solidFill>
                  <a:schemeClr val="tx2">
                    <a:lumMod val="75000"/>
                  </a:schemeClr>
                </a:solidFill>
                <a:latin typeface="Albertus Medium" pitchFamily="34" charset="0"/>
              </a:rPr>
              <a:t>Stainless </a:t>
            </a:r>
            <a:r>
              <a:rPr lang="en-US" altLang="en-US" b="1" dirty="0">
                <a:solidFill>
                  <a:schemeClr val="tx2">
                    <a:lumMod val="75000"/>
                  </a:schemeClr>
                </a:solidFill>
                <a:latin typeface="Albertus Medium" pitchFamily="34" charset="0"/>
              </a:rPr>
              <a:t>Steels</a:t>
            </a:r>
            <a:r>
              <a:rPr lang="en-US" altLang="en-US" dirty="0">
                <a:solidFill>
                  <a:schemeClr val="tx2">
                    <a:lumMod val="75000"/>
                  </a:schemeClr>
                </a:solidFill>
                <a:latin typeface="Albertus Medium" pitchFamily="34" charset="0"/>
              </a:rPr>
              <a:t> – AISI 304/304L, 316/316L, 403, 410, </a:t>
            </a:r>
            <a:r>
              <a:rPr lang="en-US" altLang="en-US" dirty="0" smtClean="0">
                <a:solidFill>
                  <a:schemeClr val="tx2">
                    <a:lumMod val="75000"/>
                  </a:schemeClr>
                </a:solidFill>
                <a:latin typeface="Albertus Medium" pitchFamily="34" charset="0"/>
              </a:rPr>
              <a:t>17-4PH, Custom450 Etc.</a:t>
            </a:r>
          </a:p>
          <a:p>
            <a:pPr>
              <a:lnSpc>
                <a:spcPct val="170000"/>
              </a:lnSpc>
              <a:buFontTx/>
              <a:buChar char="•"/>
            </a:pPr>
            <a:r>
              <a:rPr lang="en-US" altLang="en-US" b="1" dirty="0" smtClean="0">
                <a:solidFill>
                  <a:schemeClr val="tx2">
                    <a:lumMod val="75000"/>
                  </a:schemeClr>
                </a:solidFill>
                <a:latin typeface="Albertus Medium" pitchFamily="34" charset="0"/>
              </a:rPr>
              <a:t>Micro </a:t>
            </a:r>
            <a:r>
              <a:rPr lang="en-US" altLang="en-US" b="1" dirty="0">
                <a:solidFill>
                  <a:schemeClr val="tx2">
                    <a:lumMod val="75000"/>
                  </a:schemeClr>
                </a:solidFill>
                <a:latin typeface="Albertus Medium" pitchFamily="34" charset="0"/>
              </a:rPr>
              <a:t>Alloyed Steels </a:t>
            </a:r>
          </a:p>
          <a:p>
            <a:pPr>
              <a:lnSpc>
                <a:spcPct val="170000"/>
              </a:lnSpc>
              <a:buFontTx/>
              <a:buChar char="•"/>
            </a:pPr>
            <a:r>
              <a:rPr lang="en-US" altLang="en-US" b="1" dirty="0" smtClean="0">
                <a:solidFill>
                  <a:schemeClr val="tx2">
                    <a:lumMod val="75000"/>
                  </a:schemeClr>
                </a:solidFill>
                <a:latin typeface="Albertus Medium" pitchFamily="34" charset="0"/>
              </a:rPr>
              <a:t>Customized steels as per requirement</a:t>
            </a:r>
          </a:p>
          <a:p>
            <a:pPr>
              <a:lnSpc>
                <a:spcPct val="170000"/>
              </a:lnSpc>
              <a:buFontTx/>
              <a:buChar char="•"/>
            </a:pPr>
            <a:r>
              <a:rPr lang="en-US" altLang="en-US" dirty="0">
                <a:solidFill>
                  <a:schemeClr val="tx1">
                    <a:lumMod val="50000"/>
                    <a:lumOff val="50000"/>
                  </a:schemeClr>
                </a:solidFill>
                <a:latin typeface="Albertus Medium" pitchFamily="34" charset="0"/>
              </a:rPr>
              <a:t>ESR &amp; VAR route steels (elaborated </a:t>
            </a:r>
            <a:r>
              <a:rPr lang="en-US" altLang="en-US" dirty="0" smtClean="0">
                <a:solidFill>
                  <a:schemeClr val="tx1">
                    <a:lumMod val="50000"/>
                    <a:lumOff val="50000"/>
                  </a:schemeClr>
                </a:solidFill>
                <a:latin typeface="Albertus Medium" pitchFamily="34" charset="0"/>
              </a:rPr>
              <a:t>separately)</a:t>
            </a:r>
            <a:endParaRPr lang="en-US" altLang="en-US" dirty="0">
              <a:solidFill>
                <a:schemeClr val="tx1">
                  <a:lumMod val="50000"/>
                  <a:lumOff val="50000"/>
                </a:schemeClr>
              </a:solidFill>
              <a:latin typeface="Albertus Medium" pitchFamily="34" charset="0"/>
            </a:endParaRPr>
          </a:p>
        </p:txBody>
      </p:sp>
      <p:sp>
        <p:nvSpPr>
          <p:cNvPr id="4" name="Title 3"/>
          <p:cNvSpPr>
            <a:spLocks noGrp="1"/>
          </p:cNvSpPr>
          <p:nvPr>
            <p:ph type="title"/>
          </p:nvPr>
        </p:nvSpPr>
        <p:spPr/>
        <p:txBody>
          <a:bodyPr/>
          <a:lstStyle/>
          <a:p>
            <a:r>
              <a:rPr lang="en-US" dirty="0" smtClean="0"/>
              <a:t>Product Range</a:t>
            </a:r>
            <a:endParaRPr lang="en-US" dirty="0"/>
          </a:p>
        </p:txBody>
      </p:sp>
    </p:spTree>
    <p:extLst>
      <p:ext uri="{BB962C8B-B14F-4D97-AF65-F5344CB8AC3E}">
        <p14:creationId xmlns:p14="http://schemas.microsoft.com/office/powerpoint/2010/main" val="8354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Kalyani Group Introduction</a:t>
            </a:r>
            <a:endParaRPr lang="en-US" dirty="0"/>
          </a:p>
        </p:txBody>
      </p:sp>
      <p:sp>
        <p:nvSpPr>
          <p:cNvPr id="5" name="Slide Number Placeholder 4"/>
          <p:cNvSpPr>
            <a:spLocks noGrp="1"/>
          </p:cNvSpPr>
          <p:nvPr>
            <p:ph type="sldNum" sz="quarter" idx="11"/>
          </p:nvPr>
        </p:nvSpPr>
        <p:spPr/>
        <p:txBody>
          <a:bodyPr anchor="ctr"/>
          <a:lstStyle/>
          <a:p>
            <a:pPr>
              <a:defRPr/>
            </a:pPr>
            <a:fld id="{5ED11522-81C0-4A21-8348-29533541A4D1}" type="slidenum">
              <a:rPr lang="en-US" smtClean="0"/>
              <a:pPr>
                <a:defRPr/>
              </a:pPr>
              <a:t>2</a:t>
            </a:fld>
            <a:endParaRPr lang="en-US" dirty="0"/>
          </a:p>
        </p:txBody>
      </p:sp>
    </p:spTree>
    <p:extLst>
      <p:ext uri="{BB962C8B-B14F-4D97-AF65-F5344CB8AC3E}">
        <p14:creationId xmlns:p14="http://schemas.microsoft.com/office/powerpoint/2010/main" val="3951119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51175"/>
            <a:ext cx="6728792" cy="990600"/>
          </a:xfrm>
          <a:noFill/>
          <a:ln>
            <a:noFill/>
          </a:ln>
        </p:spPr>
        <p:txBody>
          <a:bodyPr vert="horz" wrap="square" lIns="91440" tIns="45720" rIns="91440" bIns="45720" numCol="1" anchor="ctr" anchorCtr="0" compatLnSpc="1">
            <a:prstTxWarp prst="textNoShape">
              <a:avLst/>
            </a:prstTxWarp>
            <a:normAutofit/>
          </a:bodyPr>
          <a:lstStyle/>
          <a:p>
            <a:pPr algn="ctr" eaLnBrk="1" hangingPunct="1"/>
            <a:r>
              <a:rPr lang="en-US" altLang="en-US" sz="3600" b="1" dirty="0">
                <a:solidFill>
                  <a:schemeClr val="bg1"/>
                </a:solidFill>
              </a:rPr>
              <a:t>Facilities at Saarloha</a:t>
            </a:r>
            <a:endParaRPr lang="en-US" sz="3600" b="1" dirty="0">
              <a:solidFill>
                <a:schemeClr val="bg1"/>
              </a:solidFill>
            </a:endParaRPr>
          </a:p>
        </p:txBody>
      </p:sp>
      <p:sp>
        <p:nvSpPr>
          <p:cNvPr id="3" name="Slide Number Placeholder 2"/>
          <p:cNvSpPr>
            <a:spLocks noGrp="1"/>
          </p:cNvSpPr>
          <p:nvPr>
            <p:ph type="sldNum" sz="quarter" idx="11"/>
          </p:nvPr>
        </p:nvSpPr>
        <p:spPr/>
        <p:txBody>
          <a:bodyPr/>
          <a:lstStyle/>
          <a:p>
            <a:pPr>
              <a:defRPr/>
            </a:pPr>
            <a:fld id="{5ED11522-81C0-4A21-8348-29533541A4D1}" type="slidenum">
              <a:rPr lang="en-US" smtClean="0"/>
              <a:pPr>
                <a:defRPr/>
              </a:pPr>
              <a:t>20</a:t>
            </a:fld>
            <a:endParaRPr lang="en-US" dirty="0"/>
          </a:p>
        </p:txBody>
      </p:sp>
    </p:spTree>
    <p:extLst>
      <p:ext uri="{BB962C8B-B14F-4D97-AF65-F5344CB8AC3E}">
        <p14:creationId xmlns:p14="http://schemas.microsoft.com/office/powerpoint/2010/main" val="112693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Flow (Steel Plant)</a:t>
            </a:r>
          </a:p>
        </p:txBody>
      </p:sp>
      <p:pic>
        <p:nvPicPr>
          <p:cNvPr id="5" name="Picture 4"/>
          <p:cNvPicPr>
            <a:picLocks noChangeAspect="1"/>
          </p:cNvPicPr>
          <p:nvPr/>
        </p:nvPicPr>
        <p:blipFill>
          <a:blip r:embed="rId3"/>
          <a:stretch>
            <a:fillRect/>
          </a:stretch>
        </p:blipFill>
        <p:spPr>
          <a:xfrm>
            <a:off x="1262717" y="1268760"/>
            <a:ext cx="9666567" cy="5427379"/>
          </a:xfrm>
          <a:prstGeom prst="rect">
            <a:avLst/>
          </a:prstGeom>
          <a:ln w="9525">
            <a:solidFill>
              <a:schemeClr val="tx2">
                <a:lumMod val="75000"/>
              </a:schemeClr>
            </a:solidFill>
          </a:ln>
        </p:spPr>
      </p:pic>
    </p:spTree>
    <p:extLst>
      <p:ext uri="{BB962C8B-B14F-4D97-AF65-F5344CB8AC3E}">
        <p14:creationId xmlns:p14="http://schemas.microsoft.com/office/powerpoint/2010/main" val="3900873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36649" y="1173780"/>
            <a:ext cx="5327503" cy="2903293"/>
          </a:xfrm>
        </p:spPr>
        <p:txBody>
          <a:bodyPr>
            <a:normAutofit/>
          </a:bodyPr>
          <a:lstStyle/>
          <a:p>
            <a:pPr marL="0" indent="0">
              <a:buNone/>
            </a:pPr>
            <a:r>
              <a:rPr lang="en-US" altLang="en-US" b="1" dirty="0" smtClean="0">
                <a:solidFill>
                  <a:schemeClr val="tx2">
                    <a:lumMod val="75000"/>
                  </a:schemeClr>
                </a:solidFill>
                <a:latin typeface="Arial" panose="020B0604020202020204" pitchFamily="34" charset="0"/>
                <a:cs typeface="Arial" panose="020B0604020202020204" pitchFamily="34" charset="0"/>
              </a:rPr>
              <a:t>Electric </a:t>
            </a:r>
            <a:r>
              <a:rPr lang="en-US" altLang="en-US" b="1" dirty="0">
                <a:solidFill>
                  <a:schemeClr val="tx2">
                    <a:lumMod val="75000"/>
                  </a:schemeClr>
                </a:solidFill>
                <a:latin typeface="Arial" panose="020B0604020202020204" pitchFamily="34" charset="0"/>
                <a:cs typeface="Arial" panose="020B0604020202020204" pitchFamily="34" charset="0"/>
              </a:rPr>
              <a:t>Arc </a:t>
            </a:r>
            <a:r>
              <a:rPr lang="en-US" altLang="en-US" b="1" dirty="0" smtClean="0">
                <a:solidFill>
                  <a:schemeClr val="tx2">
                    <a:lumMod val="75000"/>
                  </a:schemeClr>
                </a:solidFill>
                <a:latin typeface="Arial" panose="020B0604020202020204" pitchFamily="34" charset="0"/>
                <a:cs typeface="Arial" panose="020B0604020202020204" pitchFamily="34" charset="0"/>
              </a:rPr>
              <a:t>Furnace</a:t>
            </a:r>
          </a:p>
          <a:p>
            <a:pPr marL="0" indent="0">
              <a:buNone/>
            </a:pPr>
            <a:endParaRPr lang="en-US" altLang="en-US" sz="1800" dirty="0">
              <a:solidFill>
                <a:schemeClr val="tx2">
                  <a:lumMod val="75000"/>
                </a:schemeClr>
              </a:solidFill>
              <a:latin typeface="Arial" panose="020B0604020202020204" pitchFamily="34" charset="0"/>
              <a:cs typeface="Arial" panose="020B0604020202020204" pitchFamily="34" charset="0"/>
            </a:endParaRPr>
          </a:p>
          <a:p>
            <a:pPr>
              <a:buFont typeface="Arial" pitchFamily="34" charset="0"/>
              <a:buChar char="•"/>
            </a:pPr>
            <a:r>
              <a:rPr lang="en-US" altLang="en-US" sz="1800" b="1" dirty="0">
                <a:solidFill>
                  <a:schemeClr val="tx2">
                    <a:lumMod val="75000"/>
                  </a:schemeClr>
                </a:solidFill>
                <a:latin typeface="Arial" panose="020B0604020202020204" pitchFamily="34" charset="0"/>
                <a:cs typeface="Arial" panose="020B0604020202020204" pitchFamily="34" charset="0"/>
              </a:rPr>
              <a:t>35 MT  Capacity (ABB)</a:t>
            </a:r>
          </a:p>
          <a:p>
            <a:pPr>
              <a:buFont typeface="Arial" pitchFamily="34" charset="0"/>
              <a:buChar char="•"/>
            </a:pPr>
            <a:r>
              <a:rPr lang="en-US" altLang="en-US" sz="1800" dirty="0">
                <a:solidFill>
                  <a:schemeClr val="tx2">
                    <a:lumMod val="75000"/>
                  </a:schemeClr>
                </a:solidFill>
                <a:latin typeface="Arial" panose="020B0604020202020204" pitchFamily="34" charset="0"/>
                <a:cs typeface="Arial" panose="020B0604020202020204" pitchFamily="34" charset="0"/>
              </a:rPr>
              <a:t>Transformer Capacity – 20/22  MVA</a:t>
            </a:r>
          </a:p>
          <a:p>
            <a:pPr>
              <a:buFont typeface="Arial" pitchFamily="34" charset="0"/>
              <a:buChar char="•"/>
            </a:pPr>
            <a:r>
              <a:rPr lang="en-US" altLang="en-US" sz="1800" dirty="0">
                <a:solidFill>
                  <a:schemeClr val="tx2">
                    <a:lumMod val="75000"/>
                  </a:schemeClr>
                </a:solidFill>
                <a:latin typeface="Arial" panose="020B0604020202020204" pitchFamily="34" charset="0"/>
                <a:cs typeface="Arial" panose="020B0604020202020204" pitchFamily="34" charset="0"/>
              </a:rPr>
              <a:t>Slide Gate Assembly for Slag Free Tapping,</a:t>
            </a:r>
          </a:p>
          <a:p>
            <a:pPr>
              <a:buFont typeface="Arial" pitchFamily="34" charset="0"/>
              <a:buChar char="•"/>
            </a:pPr>
            <a:r>
              <a:rPr lang="en-US" altLang="en-US" sz="1800" dirty="0">
                <a:solidFill>
                  <a:schemeClr val="tx2">
                    <a:lumMod val="75000"/>
                  </a:schemeClr>
                </a:solidFill>
                <a:latin typeface="Arial" panose="020B0604020202020204" pitchFamily="34" charset="0"/>
                <a:cs typeface="Arial" panose="020B0604020202020204" pitchFamily="34" charset="0"/>
              </a:rPr>
              <a:t>VLB (Virtual Lance Burners) for oxygen injection</a:t>
            </a:r>
          </a:p>
          <a:p>
            <a:endParaRPr lang="en-US" sz="1800" dirty="0">
              <a:solidFill>
                <a:schemeClr val="tx2">
                  <a:lumMod val="75000"/>
                </a:schemeClr>
              </a:solidFill>
              <a:latin typeface="Arial" panose="020B0604020202020204" pitchFamily="34" charset="0"/>
              <a:cs typeface="Arial" panose="020B0604020202020204" pitchFamily="34" charset="0"/>
            </a:endParaRPr>
          </a:p>
        </p:txBody>
      </p:sp>
      <p:pic>
        <p:nvPicPr>
          <p:cNvPr id="5"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4244452"/>
            <a:ext cx="9144000" cy="261354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536160" y="1173780"/>
            <a:ext cx="3131840" cy="308806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itle 3"/>
          <p:cNvSpPr>
            <a:spLocks noGrp="1"/>
          </p:cNvSpPr>
          <p:nvPr>
            <p:ph type="title"/>
          </p:nvPr>
        </p:nvSpPr>
        <p:spPr/>
        <p:txBody>
          <a:bodyPr>
            <a:normAutofit/>
          </a:bodyPr>
          <a:lstStyle/>
          <a:p>
            <a:r>
              <a:rPr lang="en-US" dirty="0" smtClean="0"/>
              <a:t>Facilities at Saarloha </a:t>
            </a:r>
            <a:r>
              <a:rPr lang="en-US" altLang="en-US" dirty="0"/>
              <a:t>(Primary Melting Process</a:t>
            </a:r>
            <a:r>
              <a:rPr lang="en-US" altLang="en-US" dirty="0" smtClean="0"/>
              <a:t>)</a:t>
            </a:r>
            <a:endParaRPr lang="en-US" dirty="0"/>
          </a:p>
        </p:txBody>
      </p:sp>
    </p:spTree>
    <p:extLst>
      <p:ext uri="{BB962C8B-B14F-4D97-AF65-F5344CB8AC3E}">
        <p14:creationId xmlns:p14="http://schemas.microsoft.com/office/powerpoint/2010/main" val="260635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2181944" y="1435844"/>
            <a:ext cx="7010400" cy="5377532"/>
          </a:xfrm>
          <a:prstGeom prst="rect">
            <a:avLst/>
          </a:prstGeom>
          <a:noFill/>
          <a:ln>
            <a:noFill/>
          </a:ln>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0" fontAlgn="base" hangingPunct="0">
              <a:spcBef>
                <a:spcPts val="700"/>
              </a:spcBef>
              <a:spcAft>
                <a:spcPct val="0"/>
              </a:spcAft>
              <a:buSzPct val="100000"/>
            </a:pPr>
            <a:r>
              <a:rPr lang="en-US" altLang="en-US" sz="2000" b="1" dirty="0">
                <a:solidFill>
                  <a:srgbClr val="073E87">
                    <a:lumMod val="75000"/>
                  </a:srgbClr>
                </a:solidFill>
                <a:latin typeface="Arial" panose="020B0604020202020204" pitchFamily="34" charset="0"/>
                <a:cs typeface="Arial" panose="020B0604020202020204" pitchFamily="34" charset="0"/>
              </a:rPr>
              <a:t>Ladle Furnace</a:t>
            </a:r>
          </a:p>
          <a:p>
            <a:pPr eaLnBrk="0" fontAlgn="base" hangingPunct="0">
              <a:spcBef>
                <a:spcPts val="700"/>
              </a:spcBef>
              <a:spcAft>
                <a:spcPct val="0"/>
              </a:spcAft>
              <a:buSzPct val="100000"/>
            </a:pPr>
            <a:endParaRPr lang="en-US" altLang="en-US" sz="1000" b="1" dirty="0">
              <a:solidFill>
                <a:srgbClr val="073E87">
                  <a:lumMod val="75000"/>
                </a:srgbClr>
              </a:solidFill>
              <a:latin typeface="Arial" panose="020B0604020202020204" pitchFamily="34" charset="0"/>
              <a:cs typeface="Arial" panose="020B0604020202020204" pitchFamily="34" charset="0"/>
            </a:endParaRPr>
          </a:p>
          <a:p>
            <a:pPr marL="342900" indent="-342900" eaLnBrk="0" fontAlgn="base" hangingPunct="0">
              <a:spcBef>
                <a:spcPts val="700"/>
              </a:spcBef>
              <a:spcAft>
                <a:spcPct val="0"/>
              </a:spcAft>
              <a:buSzPct val="100000"/>
              <a:buFont typeface="Arial" pitchFamily="34" charset="0"/>
              <a:buChar char="•"/>
            </a:pPr>
            <a:r>
              <a:rPr lang="en-US" altLang="en-US" b="1" dirty="0">
                <a:solidFill>
                  <a:srgbClr val="073E87">
                    <a:lumMod val="75000"/>
                  </a:srgbClr>
                </a:solidFill>
                <a:latin typeface="Arial" panose="020B0604020202020204" pitchFamily="34" charset="0"/>
                <a:cs typeface="Arial" panose="020B0604020202020204" pitchFamily="34" charset="0"/>
              </a:rPr>
              <a:t>35 MT  Capacity - 2 Nos. (ABB)</a:t>
            </a:r>
          </a:p>
          <a:p>
            <a:pPr marL="342900" indent="-342900" eaLnBrk="0" fontAlgn="base" hangingPunct="0">
              <a:spcBef>
                <a:spcPts val="700"/>
              </a:spcBef>
              <a:spcAft>
                <a:spcPct val="0"/>
              </a:spcAft>
              <a:buSzPct val="100000"/>
              <a:buFont typeface="Arial" pitchFamily="34" charset="0"/>
              <a:buChar char="•"/>
            </a:pPr>
            <a:r>
              <a:rPr lang="en-US" altLang="en-US" dirty="0">
                <a:solidFill>
                  <a:srgbClr val="073E87">
                    <a:lumMod val="75000"/>
                  </a:srgbClr>
                </a:solidFill>
                <a:latin typeface="Arial" panose="020B0604020202020204" pitchFamily="34" charset="0"/>
                <a:cs typeface="Arial" panose="020B0604020202020204" pitchFamily="34" charset="0"/>
              </a:rPr>
              <a:t>Wire Feeding Capability</a:t>
            </a:r>
          </a:p>
          <a:p>
            <a:pPr marL="342900" indent="-342900" eaLnBrk="0" fontAlgn="base" hangingPunct="0">
              <a:spcBef>
                <a:spcPts val="700"/>
              </a:spcBef>
              <a:spcAft>
                <a:spcPct val="0"/>
              </a:spcAft>
              <a:buSzPct val="100000"/>
              <a:buFont typeface="Arial" pitchFamily="34" charset="0"/>
              <a:buChar char="•"/>
            </a:pPr>
            <a:r>
              <a:rPr lang="en-US" altLang="en-US" dirty="0">
                <a:solidFill>
                  <a:srgbClr val="073E87">
                    <a:lumMod val="75000"/>
                  </a:srgbClr>
                </a:solidFill>
                <a:latin typeface="Arial" panose="020B0604020202020204" pitchFamily="34" charset="0"/>
                <a:cs typeface="Arial" panose="020B0604020202020204" pitchFamily="34" charset="0"/>
              </a:rPr>
              <a:t>Continuous Argon purging</a:t>
            </a:r>
          </a:p>
          <a:p>
            <a:pPr marL="342900" indent="-342900" eaLnBrk="0" fontAlgn="base" hangingPunct="0">
              <a:spcBef>
                <a:spcPts val="700"/>
              </a:spcBef>
              <a:spcAft>
                <a:spcPct val="0"/>
              </a:spcAft>
              <a:buSzPct val="100000"/>
              <a:buFont typeface="Arial" pitchFamily="34" charset="0"/>
              <a:buChar char="•"/>
            </a:pPr>
            <a:r>
              <a:rPr lang="en-US" altLang="en-US" dirty="0">
                <a:solidFill>
                  <a:srgbClr val="073E87">
                    <a:lumMod val="75000"/>
                  </a:srgbClr>
                </a:solidFill>
                <a:latin typeface="Arial" panose="020B0604020202020204" pitchFamily="34" charset="0"/>
                <a:cs typeface="Arial" panose="020B0604020202020204" pitchFamily="34" charset="0"/>
              </a:rPr>
              <a:t>Automatic Ferro Alloy Addition System</a:t>
            </a:r>
          </a:p>
          <a:p>
            <a:pPr marL="342900" indent="-342900" eaLnBrk="0" fontAlgn="base" hangingPunct="0">
              <a:spcBef>
                <a:spcPts val="700"/>
              </a:spcBef>
              <a:spcAft>
                <a:spcPct val="0"/>
              </a:spcAft>
              <a:buSzPct val="100000"/>
              <a:buFont typeface="Arial" pitchFamily="34" charset="0"/>
              <a:buChar char="•"/>
            </a:pPr>
            <a:endParaRPr lang="en-US" altLang="en-US" dirty="0">
              <a:solidFill>
                <a:srgbClr val="073E87">
                  <a:lumMod val="75000"/>
                </a:srgbClr>
              </a:solidFill>
              <a:latin typeface="Arial" panose="020B0604020202020204" pitchFamily="34" charset="0"/>
              <a:cs typeface="Arial" panose="020B0604020202020204" pitchFamily="34" charset="0"/>
            </a:endParaRPr>
          </a:p>
          <a:p>
            <a:pPr eaLnBrk="0" fontAlgn="base" hangingPunct="0">
              <a:spcBef>
                <a:spcPts val="700"/>
              </a:spcBef>
              <a:spcAft>
                <a:spcPct val="0"/>
              </a:spcAft>
              <a:buSzPct val="100000"/>
            </a:pPr>
            <a:r>
              <a:rPr lang="en-US" altLang="en-US" sz="2000" b="1" dirty="0">
                <a:solidFill>
                  <a:srgbClr val="073E87">
                    <a:lumMod val="75000"/>
                  </a:srgbClr>
                </a:solidFill>
                <a:latin typeface="Arial" panose="020B0604020202020204" pitchFamily="34" charset="0"/>
                <a:cs typeface="Arial" panose="020B0604020202020204" pitchFamily="34" charset="0"/>
              </a:rPr>
              <a:t>VD &amp; </a:t>
            </a:r>
            <a:r>
              <a:rPr lang="en-US" sz="2000" b="1" dirty="0">
                <a:solidFill>
                  <a:srgbClr val="073E87">
                    <a:lumMod val="75000"/>
                  </a:srgbClr>
                </a:solidFill>
                <a:latin typeface="Arial" panose="020B0604020202020204" pitchFamily="34" charset="0"/>
                <a:cs typeface="Arial" panose="020B0604020202020204" pitchFamily="34" charset="0"/>
              </a:rPr>
              <a:t>VOD</a:t>
            </a:r>
          </a:p>
          <a:p>
            <a:pPr eaLnBrk="0" fontAlgn="base" hangingPunct="0">
              <a:spcBef>
                <a:spcPts val="700"/>
              </a:spcBef>
              <a:spcAft>
                <a:spcPct val="0"/>
              </a:spcAft>
              <a:buSzPct val="100000"/>
            </a:pPr>
            <a:endParaRPr lang="en-US" b="1" dirty="0">
              <a:solidFill>
                <a:srgbClr val="073E87">
                  <a:lumMod val="75000"/>
                </a:srgbClr>
              </a:solidFill>
              <a:latin typeface="Arial" panose="020B0604020202020204" pitchFamily="34" charset="0"/>
              <a:cs typeface="Arial" panose="020B0604020202020204" pitchFamily="34" charset="0"/>
            </a:endParaRPr>
          </a:p>
          <a:p>
            <a:pPr marL="285750" indent="-285750" eaLnBrk="0" fontAlgn="base" hangingPunct="0">
              <a:spcBef>
                <a:spcPts val="700"/>
              </a:spcBef>
              <a:spcAft>
                <a:spcPct val="0"/>
              </a:spcAft>
              <a:buSzPct val="100000"/>
              <a:buFont typeface="Arial" pitchFamily="34" charset="0"/>
              <a:buChar char="•"/>
            </a:pPr>
            <a:r>
              <a:rPr lang="en-US" altLang="en-US" b="1" dirty="0">
                <a:solidFill>
                  <a:srgbClr val="073E87">
                    <a:lumMod val="75000"/>
                  </a:srgbClr>
                </a:solidFill>
                <a:latin typeface="Arial" panose="020B0604020202020204" pitchFamily="34" charset="0"/>
                <a:cs typeface="Arial" panose="020B0604020202020204" pitchFamily="34" charset="0"/>
              </a:rPr>
              <a:t>VD/VOD (MAN GHH – Germany)</a:t>
            </a:r>
          </a:p>
          <a:p>
            <a:pPr marL="342900" indent="-342900" eaLnBrk="0" fontAlgn="base" hangingPunct="0">
              <a:spcBef>
                <a:spcPts val="700"/>
              </a:spcBef>
              <a:spcAft>
                <a:spcPct val="0"/>
              </a:spcAft>
              <a:buSzPct val="100000"/>
              <a:buFont typeface="Arial" pitchFamily="34" charset="0"/>
              <a:buChar char="•"/>
            </a:pPr>
            <a:r>
              <a:rPr lang="en-US" altLang="en-US" dirty="0">
                <a:solidFill>
                  <a:srgbClr val="073E87">
                    <a:lumMod val="75000"/>
                  </a:srgbClr>
                </a:solidFill>
                <a:latin typeface="Arial" panose="020B0604020202020204" pitchFamily="34" charset="0"/>
                <a:cs typeface="Arial" panose="020B0604020202020204" pitchFamily="34" charset="0"/>
              </a:rPr>
              <a:t>Vacuum less than 1 mbar</a:t>
            </a:r>
          </a:p>
          <a:p>
            <a:pPr marL="342900" indent="-342900" eaLnBrk="0" fontAlgn="base" hangingPunct="0">
              <a:spcBef>
                <a:spcPts val="700"/>
              </a:spcBef>
              <a:spcAft>
                <a:spcPct val="0"/>
              </a:spcAft>
              <a:buSzPct val="100000"/>
              <a:buFont typeface="Arial" pitchFamily="34" charset="0"/>
              <a:buChar char="•"/>
            </a:pPr>
            <a:r>
              <a:rPr lang="en-US" altLang="en-US" dirty="0">
                <a:solidFill>
                  <a:srgbClr val="073E87">
                    <a:lumMod val="75000"/>
                  </a:srgbClr>
                </a:solidFill>
                <a:latin typeface="Arial" panose="020B0604020202020204" pitchFamily="34" charset="0"/>
                <a:cs typeface="Arial" panose="020B0604020202020204" pitchFamily="34" charset="0"/>
              </a:rPr>
              <a:t>Continuous Argon purging</a:t>
            </a:r>
          </a:p>
          <a:p>
            <a:pPr marL="342900" indent="-342900" eaLnBrk="0" fontAlgn="base" hangingPunct="0">
              <a:spcBef>
                <a:spcPts val="700"/>
              </a:spcBef>
              <a:spcAft>
                <a:spcPct val="0"/>
              </a:spcAft>
              <a:buSzPct val="100000"/>
              <a:buFont typeface="Arial" pitchFamily="34" charset="0"/>
              <a:buChar char="•"/>
            </a:pPr>
            <a:r>
              <a:rPr lang="en-US" altLang="en-US" dirty="0">
                <a:solidFill>
                  <a:srgbClr val="073E87">
                    <a:lumMod val="75000"/>
                  </a:srgbClr>
                </a:solidFill>
                <a:latin typeface="Arial" panose="020B0604020202020204" pitchFamily="34" charset="0"/>
                <a:cs typeface="Arial" panose="020B0604020202020204" pitchFamily="34" charset="0"/>
              </a:rPr>
              <a:t>Tank Degassing Type with  6  Ejectors  and  3 Boilers</a:t>
            </a:r>
          </a:p>
          <a:p>
            <a:pPr marL="342900" indent="-342900" eaLnBrk="0" fontAlgn="base" hangingPunct="0">
              <a:spcBef>
                <a:spcPts val="700"/>
              </a:spcBef>
              <a:spcAft>
                <a:spcPct val="0"/>
              </a:spcAft>
              <a:buSzPct val="100000"/>
              <a:buFont typeface="Arial" pitchFamily="34" charset="0"/>
              <a:buChar char="•"/>
            </a:pPr>
            <a:endParaRPr lang="en-US" altLang="en-US" dirty="0">
              <a:solidFill>
                <a:srgbClr val="073E87">
                  <a:lumMod val="75000"/>
                </a:srgbClr>
              </a:solidFill>
              <a:latin typeface="Arial" panose="020B0604020202020204" pitchFamily="34" charset="0"/>
              <a:cs typeface="Arial" panose="020B0604020202020204" pitchFamily="34" charset="0"/>
            </a:endParaRPr>
          </a:p>
          <a:p>
            <a:pPr eaLnBrk="0" fontAlgn="base" hangingPunct="0">
              <a:spcBef>
                <a:spcPts val="700"/>
              </a:spcBef>
              <a:spcAft>
                <a:spcPct val="0"/>
              </a:spcAft>
              <a:buSzPct val="100000"/>
            </a:pPr>
            <a:endParaRPr lang="en-US" altLang="en-US" b="1" dirty="0">
              <a:solidFill>
                <a:srgbClr val="073E87">
                  <a:lumMod val="75000"/>
                </a:srgbClr>
              </a:solidFill>
              <a:latin typeface="Arial" panose="020B0604020202020204" pitchFamily="34" charset="0"/>
              <a:cs typeface="Arial" panose="020B0604020202020204" pitchFamily="34" charset="0"/>
            </a:endParaRPr>
          </a:p>
          <a:p>
            <a:pPr eaLnBrk="0" fontAlgn="base" hangingPunct="0">
              <a:spcBef>
                <a:spcPts val="700"/>
              </a:spcBef>
              <a:spcAft>
                <a:spcPct val="0"/>
              </a:spcAft>
              <a:buSzPct val="100000"/>
            </a:pPr>
            <a:endParaRPr lang="en-US" altLang="en-US" b="1" dirty="0">
              <a:solidFill>
                <a:srgbClr val="073E87">
                  <a:lumMod val="75000"/>
                </a:srgbClr>
              </a:solidFill>
              <a:latin typeface="Arial" panose="020B0604020202020204" pitchFamily="34" charset="0"/>
              <a:cs typeface="Arial" panose="020B0604020202020204" pitchFamily="34" charset="0"/>
            </a:endParaRPr>
          </a:p>
        </p:txBody>
      </p:sp>
      <p:sp>
        <p:nvSpPr>
          <p:cNvPr id="5" name="Rectangle 4"/>
          <p:cNvSpPr>
            <a:spLocks/>
          </p:cNvSpPr>
          <p:nvPr/>
        </p:nvSpPr>
        <p:spPr bwMode="auto">
          <a:xfrm>
            <a:off x="1965920" y="1891010"/>
            <a:ext cx="7010400" cy="311150"/>
          </a:xfrm>
          <a:prstGeom prst="rect">
            <a:avLst/>
          </a:prstGeom>
          <a:noFill/>
          <a:ln>
            <a:noFill/>
          </a:ln>
          <a:extLst>
            <a:ext uri="{909E8E84-426E-40DD-AFC4-6F175D3DCCD1}">
              <a14:hiddenFill xmlns:a14="http://schemas.microsoft.com/office/drawing/2010/main">
                <a:solidFill>
                  <a:schemeClr val="bg1">
                    <a:alpha val="549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52348" bIns="0" anchor="b"/>
          <a:lstStyle/>
          <a:p>
            <a:pPr marL="339725" indent="-106363">
              <a:buClr>
                <a:srgbClr val="FFB000"/>
              </a:buClr>
              <a:buSzPct val="50000"/>
              <a:buFont typeface="Wingdings" pitchFamily="2" charset="2"/>
              <a:buChar char="§"/>
            </a:pPr>
            <a:endParaRPr lang="en-US" altLang="en-US" dirty="0">
              <a:solidFill>
                <a:prstClr val="black"/>
              </a:solidFill>
            </a:endParaRPr>
          </a:p>
        </p:txBody>
      </p:sp>
      <p:sp>
        <p:nvSpPr>
          <p:cNvPr id="8" name="Rectangle 8"/>
          <p:cNvSpPr>
            <a:spLocks/>
          </p:cNvSpPr>
          <p:nvPr/>
        </p:nvSpPr>
        <p:spPr bwMode="auto">
          <a:xfrm>
            <a:off x="1752600" y="3034010"/>
            <a:ext cx="7010400" cy="311150"/>
          </a:xfrm>
          <a:prstGeom prst="rect">
            <a:avLst/>
          </a:prstGeom>
          <a:noFill/>
          <a:ln>
            <a:noFill/>
          </a:ln>
          <a:extLst>
            <a:ext uri="{909E8E84-426E-40DD-AFC4-6F175D3DCCD1}">
              <a14:hiddenFill xmlns:a14="http://schemas.microsoft.com/office/drawing/2010/main">
                <a:solidFill>
                  <a:schemeClr val="bg1">
                    <a:alpha val="549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52348" bIns="0" anchor="b"/>
          <a:lstStyle/>
          <a:p>
            <a:pPr marL="339725" indent="-106363">
              <a:buClr>
                <a:srgbClr val="FFB000"/>
              </a:buClr>
              <a:buSzPct val="50000"/>
              <a:buFont typeface="Wingdings" pitchFamily="2" charset="2"/>
              <a:buChar char="§"/>
            </a:pPr>
            <a:endParaRPr lang="en-US" altLang="en-US" dirty="0">
              <a:solidFill>
                <a:prstClr val="black"/>
              </a:solidFill>
            </a:endParaRPr>
          </a:p>
        </p:txBody>
      </p:sp>
      <p:sp>
        <p:nvSpPr>
          <p:cNvPr id="9" name="Rectangle 9"/>
          <p:cNvSpPr>
            <a:spLocks/>
          </p:cNvSpPr>
          <p:nvPr/>
        </p:nvSpPr>
        <p:spPr bwMode="auto">
          <a:xfrm>
            <a:off x="1752600" y="3415010"/>
            <a:ext cx="7010400" cy="311150"/>
          </a:xfrm>
          <a:prstGeom prst="rect">
            <a:avLst/>
          </a:prstGeom>
          <a:noFill/>
          <a:ln>
            <a:noFill/>
          </a:ln>
          <a:extLst>
            <a:ext uri="{909E8E84-426E-40DD-AFC4-6F175D3DCCD1}">
              <a14:hiddenFill xmlns:a14="http://schemas.microsoft.com/office/drawing/2010/main">
                <a:solidFill>
                  <a:schemeClr val="bg1">
                    <a:alpha val="549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52348" bIns="0" anchor="b"/>
          <a:lstStyle/>
          <a:p>
            <a:pPr marL="339725" indent="-106363">
              <a:buClr>
                <a:srgbClr val="FFB000"/>
              </a:buClr>
              <a:buSzPct val="50000"/>
              <a:buFont typeface="Wingdings" pitchFamily="2" charset="2"/>
              <a:buChar char="§"/>
            </a:pPr>
            <a:endParaRPr lang="en-US" altLang="en-US" dirty="0">
              <a:solidFill>
                <a:prstClr val="black"/>
              </a:solidFill>
            </a:endParaRPr>
          </a:p>
        </p:txBody>
      </p:sp>
      <p:sp>
        <p:nvSpPr>
          <p:cNvPr id="12" name="Rectangle 12"/>
          <p:cNvSpPr>
            <a:spLocks/>
          </p:cNvSpPr>
          <p:nvPr/>
        </p:nvSpPr>
        <p:spPr bwMode="auto">
          <a:xfrm>
            <a:off x="1752600" y="4558010"/>
            <a:ext cx="7010400" cy="311150"/>
          </a:xfrm>
          <a:prstGeom prst="rect">
            <a:avLst/>
          </a:prstGeom>
          <a:noFill/>
          <a:ln>
            <a:noFill/>
          </a:ln>
          <a:extLst>
            <a:ext uri="{909E8E84-426E-40DD-AFC4-6F175D3DCCD1}">
              <a14:hiddenFill xmlns:a14="http://schemas.microsoft.com/office/drawing/2010/main">
                <a:solidFill>
                  <a:schemeClr val="bg1">
                    <a:alpha val="549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52348" bIns="0" anchor="b"/>
          <a:lstStyle/>
          <a:p>
            <a:pPr marL="339725" indent="-106363">
              <a:buClr>
                <a:srgbClr val="FFB000"/>
              </a:buClr>
              <a:buSzPct val="50000"/>
              <a:buFont typeface="Wingdings" pitchFamily="2" charset="2"/>
              <a:buChar char="§"/>
            </a:pPr>
            <a:endParaRPr lang="en-US" altLang="en-US" dirty="0">
              <a:solidFill>
                <a:prstClr val="black"/>
              </a:solidFill>
            </a:endParaRPr>
          </a:p>
        </p:txBody>
      </p:sp>
      <p:sp>
        <p:nvSpPr>
          <p:cNvPr id="13" name="Title 3"/>
          <p:cNvSpPr>
            <a:spLocks noGrp="1"/>
          </p:cNvSpPr>
          <p:nvPr>
            <p:ph type="title"/>
          </p:nvPr>
        </p:nvSpPr>
        <p:spPr>
          <a:xfrm>
            <a:off x="767409" y="76200"/>
            <a:ext cx="8856986" cy="762000"/>
          </a:xfrm>
        </p:spPr>
        <p:txBody>
          <a:bodyPr>
            <a:normAutofit/>
          </a:bodyPr>
          <a:lstStyle/>
          <a:p>
            <a:r>
              <a:rPr lang="en-US" dirty="0" smtClean="0"/>
              <a:t>Facilities at Saarloha </a:t>
            </a:r>
            <a:r>
              <a:rPr lang="en-US" dirty="0"/>
              <a:t>(Secondary Refining Process</a:t>
            </a:r>
            <a:r>
              <a:rPr lang="en-US" dirty="0" smtClean="0"/>
              <a:t>)</a:t>
            </a:r>
            <a:endParaRPr lang="en-US" dirty="0"/>
          </a:p>
        </p:txBody>
      </p:sp>
    </p:spTree>
    <p:extLst>
      <p:ext uri="{BB962C8B-B14F-4D97-AF65-F5344CB8AC3E}">
        <p14:creationId xmlns:p14="http://schemas.microsoft.com/office/powerpoint/2010/main" val="295115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19064" y="1268760"/>
            <a:ext cx="8153400" cy="4988024"/>
          </a:xfrm>
        </p:spPr>
        <p:txBody>
          <a:bodyPr>
            <a:normAutofit/>
          </a:bodyPr>
          <a:lstStyle/>
          <a:p>
            <a:pPr marL="0" indent="0">
              <a:buNone/>
            </a:pPr>
            <a:r>
              <a:rPr lang="en-US" altLang="en-US" b="1" dirty="0">
                <a:solidFill>
                  <a:schemeClr val="tx2">
                    <a:lumMod val="75000"/>
                  </a:schemeClr>
                </a:solidFill>
                <a:latin typeface="Arial" panose="020B0604020202020204" pitchFamily="34" charset="0"/>
                <a:cs typeface="Arial" panose="020B0604020202020204" pitchFamily="34" charset="0"/>
              </a:rPr>
              <a:t>Bloom </a:t>
            </a:r>
            <a:r>
              <a:rPr lang="en-US" altLang="en-US" b="1" dirty="0" smtClean="0">
                <a:solidFill>
                  <a:schemeClr val="tx2">
                    <a:lumMod val="75000"/>
                  </a:schemeClr>
                </a:solidFill>
                <a:latin typeface="Arial" panose="020B0604020202020204" pitchFamily="34" charset="0"/>
                <a:cs typeface="Arial" panose="020B0604020202020204" pitchFamily="34" charset="0"/>
              </a:rPr>
              <a:t>Caster</a:t>
            </a:r>
          </a:p>
          <a:p>
            <a:pPr marL="0" indent="0">
              <a:buNone/>
            </a:pPr>
            <a:endParaRPr lang="en-US" altLang="en-US" dirty="0">
              <a:solidFill>
                <a:schemeClr val="tx2">
                  <a:lumMod val="75000"/>
                </a:schemeClr>
              </a:solidFill>
              <a:latin typeface="Arial" panose="020B0604020202020204" pitchFamily="34" charset="0"/>
              <a:cs typeface="Arial" panose="020B0604020202020204" pitchFamily="34" charset="0"/>
            </a:endParaRPr>
          </a:p>
          <a:p>
            <a:pPr lvl="1">
              <a:buFont typeface="Arial" pitchFamily="34" charset="0"/>
              <a:buChar char="•"/>
            </a:pPr>
            <a:r>
              <a:rPr lang="en-US" altLang="en-US" b="1" dirty="0" smtClean="0">
                <a:solidFill>
                  <a:schemeClr val="tx2">
                    <a:lumMod val="75000"/>
                  </a:schemeClr>
                </a:solidFill>
                <a:latin typeface="Arial" panose="020B0604020202020204" pitchFamily="34" charset="0"/>
                <a:cs typeface="Arial" panose="020B0604020202020204" pitchFamily="34" charset="0"/>
              </a:rPr>
              <a:t>Twin Strand Caster</a:t>
            </a:r>
            <a:r>
              <a:rPr lang="en-US" altLang="en-US" dirty="0">
                <a:solidFill>
                  <a:schemeClr val="tx2">
                    <a:lumMod val="75000"/>
                  </a:schemeClr>
                </a:solidFill>
                <a:latin typeface="Arial" panose="020B0604020202020204" pitchFamily="34" charset="0"/>
                <a:cs typeface="Arial" panose="020B0604020202020204" pitchFamily="34" charset="0"/>
              </a:rPr>
              <a:t> </a:t>
            </a:r>
            <a:r>
              <a:rPr lang="en-US" altLang="en-US" dirty="0" smtClean="0">
                <a:solidFill>
                  <a:schemeClr val="tx2">
                    <a:lumMod val="75000"/>
                  </a:schemeClr>
                </a:solidFill>
                <a:latin typeface="Arial" panose="020B0604020202020204" pitchFamily="34" charset="0"/>
                <a:cs typeface="Arial" panose="020B0604020202020204" pitchFamily="34" charset="0"/>
              </a:rPr>
              <a:t>(</a:t>
            </a:r>
            <a:r>
              <a:rPr lang="en-US" altLang="en-US" b="1" dirty="0" smtClean="0">
                <a:solidFill>
                  <a:schemeClr val="tx2">
                    <a:lumMod val="75000"/>
                  </a:schemeClr>
                </a:solidFill>
                <a:latin typeface="Arial" panose="020B0604020202020204" pitchFamily="34" charset="0"/>
                <a:cs typeface="Arial" panose="020B0604020202020204" pitchFamily="34" charset="0"/>
              </a:rPr>
              <a:t>Concast  </a:t>
            </a:r>
            <a:r>
              <a:rPr lang="en-US" altLang="en-US" dirty="0">
                <a:solidFill>
                  <a:schemeClr val="tx2">
                    <a:lumMod val="75000"/>
                  </a:schemeClr>
                </a:solidFill>
                <a:latin typeface="Arial" panose="020B0604020202020204" pitchFamily="34" charset="0"/>
                <a:cs typeface="Arial" panose="020B0604020202020204" pitchFamily="34" charset="0"/>
              </a:rPr>
              <a:t>Technology </a:t>
            </a:r>
            <a:r>
              <a:rPr lang="en-US" altLang="en-US" dirty="0" smtClean="0">
                <a:solidFill>
                  <a:schemeClr val="tx2">
                    <a:lumMod val="75000"/>
                  </a:schemeClr>
                </a:solidFill>
                <a:latin typeface="Arial" panose="020B0604020202020204" pitchFamily="34" charset="0"/>
                <a:cs typeface="Arial" panose="020B0604020202020204" pitchFamily="34" charset="0"/>
              </a:rPr>
              <a:t>&amp; </a:t>
            </a:r>
            <a:r>
              <a:rPr lang="en-US" altLang="en-US" dirty="0">
                <a:solidFill>
                  <a:schemeClr val="tx2">
                    <a:lumMod val="75000"/>
                  </a:schemeClr>
                </a:solidFill>
                <a:latin typeface="Arial" panose="020B0604020202020204" pitchFamily="34" charset="0"/>
                <a:cs typeface="Arial" panose="020B0604020202020204" pitchFamily="34" charset="0"/>
              </a:rPr>
              <a:t>Automation by </a:t>
            </a:r>
            <a:r>
              <a:rPr lang="en-US" altLang="en-US" dirty="0" smtClean="0">
                <a:solidFill>
                  <a:schemeClr val="tx2">
                    <a:lumMod val="75000"/>
                  </a:schemeClr>
                </a:solidFill>
                <a:latin typeface="Arial" panose="020B0604020202020204" pitchFamily="34" charset="0"/>
                <a:cs typeface="Arial" panose="020B0604020202020204" pitchFamily="34" charset="0"/>
              </a:rPr>
              <a:t>L&amp;T)</a:t>
            </a:r>
            <a:endParaRPr lang="en-US" altLang="en-US" dirty="0">
              <a:solidFill>
                <a:schemeClr val="tx2">
                  <a:lumMod val="75000"/>
                </a:schemeClr>
              </a:solidFill>
              <a:latin typeface="Arial" panose="020B0604020202020204" pitchFamily="34" charset="0"/>
              <a:cs typeface="Arial" panose="020B0604020202020204" pitchFamily="34" charset="0"/>
            </a:endParaRPr>
          </a:p>
          <a:p>
            <a:pPr lvl="1">
              <a:buFont typeface="Arial" pitchFamily="34" charset="0"/>
              <a:buChar char="•"/>
            </a:pPr>
            <a:r>
              <a:rPr lang="en-US" altLang="en-US" b="1" dirty="0" smtClean="0">
                <a:solidFill>
                  <a:schemeClr val="tx2">
                    <a:lumMod val="75000"/>
                  </a:schemeClr>
                </a:solidFill>
                <a:latin typeface="Arial" panose="020B0604020202020204" pitchFamily="34" charset="0"/>
                <a:cs typeface="Arial" panose="020B0604020202020204" pitchFamily="34" charset="0"/>
              </a:rPr>
              <a:t>Casting </a:t>
            </a:r>
            <a:r>
              <a:rPr lang="en-US" altLang="en-US" b="1" dirty="0">
                <a:solidFill>
                  <a:schemeClr val="tx2">
                    <a:lumMod val="75000"/>
                  </a:schemeClr>
                </a:solidFill>
                <a:latin typeface="Arial" panose="020B0604020202020204" pitchFamily="34" charset="0"/>
                <a:cs typeface="Arial" panose="020B0604020202020204" pitchFamily="34" charset="0"/>
              </a:rPr>
              <a:t>Radius 12 / 18 m </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Ceramic Shroud from Ladle to Tundish </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Tundish Capacity   7 MT </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Alumina Graphite  4 port upward angled Sub Entry Nozzles from Tundish to Mould </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Argon Shrouding of Tundish Stream </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Turbo Stopper in Tundish </a:t>
            </a:r>
            <a:endParaRPr lang="en-US" altLang="en-US" dirty="0" smtClean="0">
              <a:solidFill>
                <a:schemeClr val="tx2">
                  <a:lumMod val="75000"/>
                </a:schemeClr>
              </a:solidFill>
              <a:latin typeface="Arial" panose="020B0604020202020204" pitchFamily="34" charset="0"/>
              <a:cs typeface="Arial" panose="020B0604020202020204" pitchFamily="34" charset="0"/>
            </a:endParaRPr>
          </a:p>
          <a:p>
            <a:pPr lvl="1">
              <a:buFont typeface="Arial" pitchFamily="34" charset="0"/>
              <a:buChar char="•"/>
            </a:pPr>
            <a:r>
              <a:rPr lang="en-US" altLang="en-US" b="1" dirty="0" smtClean="0">
                <a:solidFill>
                  <a:schemeClr val="tx2">
                    <a:lumMod val="75000"/>
                  </a:schemeClr>
                </a:solidFill>
                <a:latin typeface="Arial" panose="020B0604020202020204" pitchFamily="34" charset="0"/>
                <a:cs typeface="Arial" panose="020B0604020202020204" pitchFamily="34" charset="0"/>
              </a:rPr>
              <a:t>Bloom </a:t>
            </a:r>
            <a:r>
              <a:rPr lang="en-US" altLang="en-US" b="1" dirty="0">
                <a:solidFill>
                  <a:schemeClr val="tx2">
                    <a:lumMod val="75000"/>
                  </a:schemeClr>
                </a:solidFill>
                <a:latin typeface="Arial" panose="020B0604020202020204" pitchFamily="34" charset="0"/>
                <a:cs typeface="Arial" panose="020B0604020202020204" pitchFamily="34" charset="0"/>
              </a:rPr>
              <a:t>Sizes : C1-160x160, C2-210x230, C3-240x280, C4-320x400 mm</a:t>
            </a:r>
          </a:p>
          <a:p>
            <a:pPr lvl="1">
              <a:buFont typeface="Arial" pitchFamily="34" charset="0"/>
              <a:buChar char="•"/>
            </a:pPr>
            <a:endParaRPr lang="en-US" altLang="en-US" dirty="0">
              <a:solidFill>
                <a:schemeClr val="tx2">
                  <a:lumMod val="75000"/>
                </a:schemeClr>
              </a:solidFill>
              <a:latin typeface="Arial" panose="020B0604020202020204" pitchFamily="34" charset="0"/>
              <a:cs typeface="Arial" panose="020B0604020202020204" pitchFamily="34" charset="0"/>
            </a:endParaRPr>
          </a:p>
          <a:p>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a:t>Facilities at </a:t>
            </a:r>
            <a:r>
              <a:rPr lang="en-US" dirty="0" smtClean="0"/>
              <a:t>Saarloha (Casting)</a:t>
            </a:r>
            <a:endParaRPr lang="en-US" dirty="0"/>
          </a:p>
        </p:txBody>
      </p:sp>
    </p:spTree>
    <p:extLst>
      <p:ext uri="{BB962C8B-B14F-4D97-AF65-F5344CB8AC3E}">
        <p14:creationId xmlns:p14="http://schemas.microsoft.com/office/powerpoint/2010/main" val="260882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36649" y="1196752"/>
            <a:ext cx="6092951" cy="3384376"/>
          </a:xfrm>
        </p:spPr>
        <p:txBody>
          <a:bodyPr>
            <a:noAutofit/>
          </a:bodyPr>
          <a:lstStyle/>
          <a:p>
            <a:pPr marL="0" indent="0">
              <a:lnSpc>
                <a:spcPct val="120000"/>
              </a:lnSpc>
              <a:buNone/>
            </a:pPr>
            <a:r>
              <a:rPr lang="en-US" sz="1800" b="1" dirty="0">
                <a:solidFill>
                  <a:schemeClr val="tx2">
                    <a:lumMod val="75000"/>
                  </a:schemeClr>
                </a:solidFill>
                <a:latin typeface="Arial" panose="020B0604020202020204" pitchFamily="34" charset="0"/>
                <a:cs typeface="Arial" panose="020B0604020202020204" pitchFamily="34" charset="0"/>
              </a:rPr>
              <a:t>Ingot Casting Facilities </a:t>
            </a:r>
          </a:p>
          <a:p>
            <a:pPr>
              <a:buFont typeface="Arial" pitchFamily="34" charset="0"/>
              <a:buChar char="•"/>
            </a:pPr>
            <a:r>
              <a:rPr lang="en-US" sz="1600" b="1" dirty="0">
                <a:solidFill>
                  <a:schemeClr val="tx2">
                    <a:lumMod val="75000"/>
                  </a:schemeClr>
                </a:solidFill>
                <a:latin typeface="Arial" panose="020B0604020202020204" pitchFamily="34" charset="0"/>
                <a:cs typeface="Arial" panose="020B0604020202020204" pitchFamily="34" charset="0"/>
              </a:rPr>
              <a:t>Ingot Weight  4 MT to 70 MT (Inteco)</a:t>
            </a:r>
          </a:p>
          <a:p>
            <a:pP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Cast Iron and Spheroidal Graphite Iron Moulds</a:t>
            </a:r>
          </a:p>
          <a:p>
            <a:pP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Bottom Pouring and Uphill Teeming</a:t>
            </a:r>
          </a:p>
          <a:p>
            <a:pP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Wide End Up Moulds</a:t>
            </a:r>
          </a:p>
          <a:p>
            <a:pP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Load Cell to monitor Rate of Liquid Metal Flow</a:t>
            </a:r>
          </a:p>
          <a:p>
            <a:pP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Argon / Nitrogen Shrouding with failure </a:t>
            </a:r>
          </a:p>
          <a:p>
            <a:pP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Alarm System; Facilities to cast ingots under vacuum </a:t>
            </a:r>
          </a:p>
          <a:p>
            <a:endParaRPr lang="en-US" sz="1600" dirty="0">
              <a:solidFill>
                <a:schemeClr val="tx2">
                  <a:lumMod val="75000"/>
                </a:schemeClr>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0714" y="2708920"/>
            <a:ext cx="2381919" cy="205276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5"/>
          <p:cNvPicPr>
            <a:picLocks noChangeAspect="1"/>
          </p:cNvPicPr>
          <p:nvPr/>
        </p:nvPicPr>
        <p:blipFill rotWithShape="1">
          <a:blip r:embed="rId4" cstate="email">
            <a:extLst>
              <a:ext uri="{28A0092B-C50C-407E-A947-70E740481C1C}">
                <a14:useLocalDpi xmlns:a14="http://schemas.microsoft.com/office/drawing/2010/main"/>
              </a:ext>
            </a:extLst>
          </a:blip>
          <a:srcRect t="7970" r="4684"/>
          <a:stretch/>
        </p:blipFill>
        <p:spPr bwMode="auto">
          <a:xfrm>
            <a:off x="8240714" y="4797154"/>
            <a:ext cx="2419288" cy="2088231"/>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3810001" y="4797152"/>
            <a:ext cx="4430713" cy="2060849"/>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2412" y="4797153"/>
            <a:ext cx="2287588" cy="206084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itle 7"/>
          <p:cNvSpPr>
            <a:spLocks noGrp="1"/>
          </p:cNvSpPr>
          <p:nvPr>
            <p:ph type="title"/>
          </p:nvPr>
        </p:nvSpPr>
        <p:spPr/>
        <p:txBody>
          <a:bodyPr/>
          <a:lstStyle/>
          <a:p>
            <a:r>
              <a:rPr lang="en-US" dirty="0"/>
              <a:t>Facilities at Saarloha (</a:t>
            </a:r>
            <a:r>
              <a:rPr lang="en-US" dirty="0" smtClean="0"/>
              <a:t>Casting)</a:t>
            </a:r>
            <a:endParaRPr lang="en-US" dirty="0"/>
          </a:p>
        </p:txBody>
      </p:sp>
    </p:spTree>
    <p:extLst>
      <p:ext uri="{BB962C8B-B14F-4D97-AF65-F5344CB8AC3E}">
        <p14:creationId xmlns:p14="http://schemas.microsoft.com/office/powerpoint/2010/main" val="216722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528" y="1104801"/>
            <a:ext cx="6917278" cy="3806170"/>
          </a:xfrm>
          <a:prstGeom prst="rect">
            <a:avLst/>
          </a:prstGeom>
        </p:spPr>
        <p:txBody>
          <a:bodyPr wrap="none">
            <a:spAutoFit/>
          </a:bodyPr>
          <a:lstStyle/>
          <a:p>
            <a:pPr eaLnBrk="0" fontAlgn="base" hangingPunct="0">
              <a:spcBef>
                <a:spcPts val="700"/>
              </a:spcBef>
              <a:spcAft>
                <a:spcPct val="0"/>
              </a:spcAft>
              <a:buSzPct val="100000"/>
            </a:pPr>
            <a:r>
              <a:rPr lang="en-US" altLang="en-US" b="1" dirty="0">
                <a:solidFill>
                  <a:srgbClr val="073E87">
                    <a:lumMod val="75000"/>
                  </a:srgbClr>
                </a:solidFill>
                <a:latin typeface="Arial" panose="020B0604020202020204" pitchFamily="34" charset="0"/>
                <a:cs typeface="Arial" panose="020B0604020202020204" pitchFamily="34" charset="0"/>
              </a:rPr>
              <a:t>Re-heating: </a:t>
            </a:r>
          </a:p>
          <a:p>
            <a:pPr marL="285750" indent="-285750" fontAlgn="base">
              <a:spcBef>
                <a:spcPts val="700"/>
              </a:spcBef>
              <a:spcAft>
                <a:spcPct val="0"/>
              </a:spcAft>
              <a:buClr>
                <a:prstClr val="black"/>
              </a:buClr>
              <a:buSzPct val="50000"/>
              <a:buFont typeface="Arial" pitchFamily="34" charset="0"/>
              <a:buChar char="•"/>
            </a:pPr>
            <a:r>
              <a:rPr lang="en-US" altLang="en-US" sz="1600" dirty="0">
                <a:solidFill>
                  <a:srgbClr val="073E87">
                    <a:lumMod val="75000"/>
                  </a:srgbClr>
                </a:solidFill>
                <a:latin typeface="Arial" panose="020B0604020202020204" pitchFamily="34" charset="0"/>
                <a:cs typeface="Arial" panose="020B0604020202020204" pitchFamily="34" charset="0"/>
              </a:rPr>
              <a:t>Soaking Pit furnace (for upto 5 MT Ingots) 40 MT / Batch</a:t>
            </a:r>
          </a:p>
          <a:p>
            <a:pPr marL="285750" indent="-285750" fontAlgn="base">
              <a:spcBef>
                <a:spcPts val="700"/>
              </a:spcBef>
              <a:spcAft>
                <a:spcPct val="0"/>
              </a:spcAft>
              <a:buClr>
                <a:prstClr val="black"/>
              </a:buClr>
              <a:buSzPct val="50000"/>
              <a:buFont typeface="Arial" pitchFamily="34" charset="0"/>
              <a:buChar char="•"/>
            </a:pPr>
            <a:r>
              <a:rPr lang="en-US" altLang="en-US" sz="1600" dirty="0">
                <a:solidFill>
                  <a:srgbClr val="073E87">
                    <a:lumMod val="75000"/>
                  </a:srgbClr>
                </a:solidFill>
                <a:latin typeface="Arial" panose="020B0604020202020204" pitchFamily="34" charset="0"/>
                <a:cs typeface="Arial" panose="020B0604020202020204" pitchFamily="34" charset="0"/>
              </a:rPr>
              <a:t>Walking Beam furnace of 35 MT/ Hr </a:t>
            </a:r>
          </a:p>
          <a:p>
            <a:pPr eaLnBrk="0" fontAlgn="base" hangingPunct="0">
              <a:spcBef>
                <a:spcPts val="700"/>
              </a:spcBef>
              <a:spcAft>
                <a:spcPct val="0"/>
              </a:spcAft>
              <a:buSzPct val="100000"/>
            </a:pPr>
            <a:endParaRPr lang="en-US" altLang="en-US" b="1" dirty="0">
              <a:solidFill>
                <a:srgbClr val="073E87">
                  <a:lumMod val="75000"/>
                </a:srgbClr>
              </a:solidFill>
              <a:latin typeface="Arial" panose="020B0604020202020204" pitchFamily="34" charset="0"/>
              <a:cs typeface="Arial" panose="020B0604020202020204" pitchFamily="34" charset="0"/>
            </a:endParaRPr>
          </a:p>
          <a:p>
            <a:pPr eaLnBrk="0" fontAlgn="base" hangingPunct="0">
              <a:spcBef>
                <a:spcPts val="700"/>
              </a:spcBef>
              <a:spcAft>
                <a:spcPct val="0"/>
              </a:spcAft>
              <a:buSzPct val="100000"/>
            </a:pPr>
            <a:r>
              <a:rPr lang="en-US" altLang="en-US" b="1" dirty="0">
                <a:solidFill>
                  <a:srgbClr val="073E87">
                    <a:lumMod val="75000"/>
                  </a:srgbClr>
                </a:solidFill>
                <a:latin typeface="Arial" panose="020B0604020202020204" pitchFamily="34" charset="0"/>
                <a:cs typeface="Arial" panose="020B0604020202020204" pitchFamily="34" charset="0"/>
              </a:rPr>
              <a:t>Blooming Mill</a:t>
            </a:r>
          </a:p>
          <a:p>
            <a:pPr marL="285750" indent="-285750">
              <a:buClr>
                <a:prstClr val="black"/>
              </a:buClr>
              <a:buSzPct val="50000"/>
              <a:buFont typeface="Arial" pitchFamily="34" charset="0"/>
              <a:buChar char="•"/>
            </a:pPr>
            <a:r>
              <a:rPr lang="en-US" altLang="en-US" sz="1600" b="1" dirty="0">
                <a:solidFill>
                  <a:srgbClr val="073E87">
                    <a:lumMod val="75000"/>
                  </a:srgbClr>
                </a:solidFill>
                <a:latin typeface="Arial" panose="020B0604020202020204" pitchFamily="34" charset="0"/>
                <a:cs typeface="Arial" panose="020B0604020202020204" pitchFamily="34" charset="0"/>
              </a:rPr>
              <a:t>925 mm 2 High Reversible Mill</a:t>
            </a:r>
            <a:r>
              <a:rPr lang="en-US" altLang="en-US" sz="1600" dirty="0">
                <a:solidFill>
                  <a:srgbClr val="073E87">
                    <a:lumMod val="75000"/>
                  </a:srgbClr>
                </a:solidFill>
                <a:latin typeface="Arial" panose="020B0604020202020204" pitchFamily="34" charset="0"/>
                <a:cs typeface="Arial" panose="020B0604020202020204" pitchFamily="34" charset="0"/>
              </a:rPr>
              <a:t>, Morgardshamer (MH, Sweden)</a:t>
            </a:r>
          </a:p>
          <a:p>
            <a:pPr marL="285750" indent="-285750">
              <a:buClr>
                <a:prstClr val="black"/>
              </a:buClr>
              <a:buSzPct val="50000"/>
              <a:buFont typeface="Arial" pitchFamily="34" charset="0"/>
              <a:buChar char="•"/>
            </a:pPr>
            <a:r>
              <a:rPr lang="en-US" altLang="en-US" sz="1600" dirty="0">
                <a:solidFill>
                  <a:srgbClr val="073E87">
                    <a:lumMod val="75000"/>
                  </a:srgbClr>
                </a:solidFill>
                <a:latin typeface="Arial" panose="020B0604020202020204" pitchFamily="34" charset="0"/>
                <a:cs typeface="Arial" panose="020B0604020202020204" pitchFamily="34" charset="0"/>
              </a:rPr>
              <a:t>Continuous Oxygen monitoring system in the reheating furnaces</a:t>
            </a:r>
          </a:p>
          <a:p>
            <a:pPr marL="233363" indent="-233363">
              <a:buClr>
                <a:srgbClr val="FFB000"/>
              </a:buClr>
              <a:buSzPct val="50000"/>
              <a:buFont typeface="Arial" charset="0"/>
              <a:buChar char="–"/>
            </a:pPr>
            <a:endParaRPr lang="en-US" altLang="en-US" sz="1600" dirty="0">
              <a:solidFill>
                <a:srgbClr val="073E87">
                  <a:lumMod val="75000"/>
                </a:srgbClr>
              </a:solidFill>
              <a:latin typeface="Arial" panose="020B0604020202020204" pitchFamily="34" charset="0"/>
              <a:cs typeface="Arial" panose="020B0604020202020204" pitchFamily="34" charset="0"/>
            </a:endParaRPr>
          </a:p>
          <a:p>
            <a:pPr>
              <a:buClr>
                <a:srgbClr val="FFB000"/>
              </a:buClr>
              <a:buSzPct val="50000"/>
            </a:pPr>
            <a:r>
              <a:rPr lang="en-US" altLang="en-US" b="1" dirty="0">
                <a:solidFill>
                  <a:srgbClr val="073E87">
                    <a:lumMod val="75000"/>
                  </a:srgbClr>
                </a:solidFill>
                <a:latin typeface="Arial" panose="020B0604020202020204" pitchFamily="34" charset="0"/>
                <a:cs typeface="Arial" panose="020B0604020202020204" pitchFamily="34" charset="0"/>
              </a:rPr>
              <a:t>Rolling Mill (22’’)</a:t>
            </a:r>
          </a:p>
          <a:p>
            <a:pPr marL="285750" indent="-285750">
              <a:buClr>
                <a:prstClr val="black"/>
              </a:buClr>
              <a:buSzPct val="50000"/>
              <a:buFont typeface="Arial" pitchFamily="34" charset="0"/>
              <a:buChar char="•"/>
            </a:pPr>
            <a:r>
              <a:rPr lang="en-US" altLang="en-US" sz="1600" b="1" dirty="0">
                <a:solidFill>
                  <a:srgbClr val="073E87">
                    <a:lumMod val="75000"/>
                  </a:srgbClr>
                </a:solidFill>
                <a:latin typeface="Arial" panose="020B0604020202020204" pitchFamily="34" charset="0"/>
                <a:cs typeface="Arial" panose="020B0604020202020204" pitchFamily="34" charset="0"/>
              </a:rPr>
              <a:t>550 mm DIA  3 High Twin stand </a:t>
            </a:r>
            <a:r>
              <a:rPr lang="en-US" altLang="en-US" sz="1600" dirty="0">
                <a:solidFill>
                  <a:srgbClr val="073E87">
                    <a:lumMod val="75000"/>
                  </a:srgbClr>
                </a:solidFill>
                <a:latin typeface="Arial" panose="020B0604020202020204" pitchFamily="34" charset="0"/>
                <a:cs typeface="Arial" panose="020B0604020202020204" pitchFamily="34" charset="0"/>
              </a:rPr>
              <a:t>Rolling Mill</a:t>
            </a:r>
          </a:p>
          <a:p>
            <a:pPr marL="285750" indent="-285750">
              <a:buClr>
                <a:prstClr val="black"/>
              </a:buClr>
              <a:buSzPct val="50000"/>
              <a:buFont typeface="Arial" pitchFamily="34" charset="0"/>
              <a:buChar char="•"/>
            </a:pPr>
            <a:r>
              <a:rPr lang="en-US" altLang="en-US" sz="1600" dirty="0">
                <a:solidFill>
                  <a:srgbClr val="073E87">
                    <a:lumMod val="75000"/>
                  </a:srgbClr>
                </a:solidFill>
                <a:latin typeface="Arial" panose="020B0604020202020204" pitchFamily="34" charset="0"/>
                <a:cs typeface="Arial" panose="020B0604020202020204" pitchFamily="34" charset="0"/>
              </a:rPr>
              <a:t>Continuous Oxygen monitoring system in reheating furnace</a:t>
            </a:r>
          </a:p>
          <a:p>
            <a:pPr>
              <a:buClr>
                <a:prstClr val="black"/>
              </a:buClr>
              <a:buSzPct val="50000"/>
            </a:pPr>
            <a:endParaRPr lang="en-US" altLang="en-US" sz="1600" dirty="0">
              <a:solidFill>
                <a:srgbClr val="073E87">
                  <a:lumMod val="75000"/>
                </a:srgbClr>
              </a:solidFill>
              <a:latin typeface="Arial" panose="020B0604020202020204" pitchFamily="34" charset="0"/>
              <a:cs typeface="Arial" panose="020B0604020202020204" pitchFamily="34" charset="0"/>
            </a:endParaRPr>
          </a:p>
          <a:p>
            <a:pPr>
              <a:buClr>
                <a:prstClr val="black"/>
              </a:buClr>
              <a:buSzPct val="50000"/>
            </a:pPr>
            <a:r>
              <a:rPr lang="en-US" altLang="en-US" b="1" dirty="0">
                <a:solidFill>
                  <a:srgbClr val="073E87">
                    <a:lumMod val="75000"/>
                  </a:srgbClr>
                </a:solidFill>
                <a:latin typeface="Arial" panose="020B0604020202020204" pitchFamily="34" charset="0"/>
                <a:cs typeface="Arial" panose="020B0604020202020204" pitchFamily="34" charset="0"/>
              </a:rPr>
              <a:t>Size Range: 80 mm to 200 mm Rounds; 80mm to 340mm RCS</a:t>
            </a:r>
          </a:p>
        </p:txBody>
      </p:sp>
      <p:pic>
        <p:nvPicPr>
          <p:cNvPr id="5"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7800" y="1162572"/>
            <a:ext cx="1593850" cy="133032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67801" y="2425254"/>
            <a:ext cx="1603375" cy="114776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67801" y="3522514"/>
            <a:ext cx="1603375" cy="149066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1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67800" y="4962079"/>
            <a:ext cx="1570038" cy="1895921"/>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1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4962079"/>
            <a:ext cx="2590800" cy="1895921"/>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1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0" y="4962080"/>
            <a:ext cx="4953000" cy="192330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Facilities at Saarloha (Rolling)</a:t>
            </a:r>
            <a:endParaRPr lang="en-US" dirty="0"/>
          </a:p>
        </p:txBody>
      </p:sp>
    </p:spTree>
    <p:extLst>
      <p:ext uri="{BB962C8B-B14F-4D97-AF65-F5344CB8AC3E}">
        <p14:creationId xmlns:p14="http://schemas.microsoft.com/office/powerpoint/2010/main" val="122619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36649" y="1412776"/>
            <a:ext cx="5225286" cy="3456384"/>
          </a:xfrm>
        </p:spPr>
        <p:txBody>
          <a:bodyPr>
            <a:normAutofit/>
          </a:bodyPr>
          <a:lstStyle/>
          <a:p>
            <a:pPr marL="0" indent="0">
              <a:buNone/>
            </a:pPr>
            <a:r>
              <a:rPr lang="en-US" altLang="en-US" sz="1800" b="1" dirty="0">
                <a:solidFill>
                  <a:schemeClr val="tx2">
                    <a:lumMod val="75000"/>
                  </a:schemeClr>
                </a:solidFill>
                <a:latin typeface="Arial" panose="020B0604020202020204" pitchFamily="34" charset="0"/>
                <a:cs typeface="Arial" panose="020B0604020202020204" pitchFamily="34" charset="0"/>
              </a:rPr>
              <a:t>Heat Treatment Facilities</a:t>
            </a:r>
          </a:p>
          <a:p>
            <a:pPr marL="0" indent="0">
              <a:buNone/>
            </a:pPr>
            <a:r>
              <a:rPr lang="en-US" altLang="en-US" sz="1800" dirty="0">
                <a:solidFill>
                  <a:schemeClr val="tx2">
                    <a:lumMod val="75000"/>
                  </a:schemeClr>
                </a:solidFill>
                <a:latin typeface="Arial" panose="020B0604020202020204" pitchFamily="34" charset="0"/>
                <a:cs typeface="Arial" panose="020B0604020202020204" pitchFamily="34" charset="0"/>
              </a:rPr>
              <a:t>Bogie hearth </a:t>
            </a:r>
            <a:r>
              <a:rPr lang="en-US" altLang="en-US" sz="1800" b="1" dirty="0">
                <a:solidFill>
                  <a:schemeClr val="tx2">
                    <a:lumMod val="75000"/>
                  </a:schemeClr>
                </a:solidFill>
                <a:latin typeface="Arial" panose="020B0604020202020204" pitchFamily="34" charset="0"/>
                <a:cs typeface="Arial" panose="020B0604020202020204" pitchFamily="34" charset="0"/>
              </a:rPr>
              <a:t>Oil fired annealing Furnaces</a:t>
            </a:r>
          </a:p>
          <a:p>
            <a:pPr>
              <a:buFont typeface="Arial" pitchFamily="34" charset="0"/>
              <a:buChar char="•"/>
            </a:pPr>
            <a:endParaRPr lang="en-US" altLang="en-US" sz="1000" dirty="0">
              <a:solidFill>
                <a:schemeClr val="tx2">
                  <a:lumMod val="75000"/>
                </a:schemeClr>
              </a:solidFill>
              <a:latin typeface="Arial" panose="020B0604020202020204" pitchFamily="34" charset="0"/>
              <a:cs typeface="Arial" panose="020B0604020202020204" pitchFamily="34" charset="0"/>
            </a:endParaRPr>
          </a:p>
          <a:p>
            <a:pPr lvl="1">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1 no - 15 MT batch size</a:t>
            </a:r>
          </a:p>
          <a:p>
            <a:pPr lvl="1">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1 no - 30 MT batch size</a:t>
            </a:r>
          </a:p>
          <a:p>
            <a:pPr marL="0" indent="0">
              <a:buNone/>
            </a:pPr>
            <a:endParaRPr lang="en-US" altLang="en-US" sz="180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altLang="en-US" sz="1800" dirty="0">
                <a:solidFill>
                  <a:schemeClr val="tx2">
                    <a:lumMod val="75000"/>
                  </a:schemeClr>
                </a:solidFill>
                <a:latin typeface="Arial" panose="020B0604020202020204" pitchFamily="34" charset="0"/>
                <a:cs typeface="Arial" panose="020B0604020202020204" pitchFamily="34" charset="0"/>
              </a:rPr>
              <a:t>Bogie hearth </a:t>
            </a:r>
            <a:r>
              <a:rPr lang="en-US" altLang="en-US" sz="1800" b="1" dirty="0">
                <a:solidFill>
                  <a:schemeClr val="tx2">
                    <a:lumMod val="75000"/>
                  </a:schemeClr>
                </a:solidFill>
                <a:latin typeface="Arial" panose="020B0604020202020204" pitchFamily="34" charset="0"/>
                <a:cs typeface="Arial" panose="020B0604020202020204" pitchFamily="34" charset="0"/>
              </a:rPr>
              <a:t>Electric Annealing Furnaces</a:t>
            </a:r>
          </a:p>
          <a:p>
            <a:pPr marL="0" indent="0">
              <a:buNone/>
            </a:pPr>
            <a:endParaRPr lang="en-US" altLang="en-US" sz="1800" dirty="0">
              <a:solidFill>
                <a:schemeClr val="tx2">
                  <a:lumMod val="75000"/>
                </a:schemeClr>
              </a:solidFill>
              <a:latin typeface="Arial" panose="020B0604020202020204" pitchFamily="34" charset="0"/>
              <a:cs typeface="Arial" panose="020B0604020202020204" pitchFamily="34" charset="0"/>
            </a:endParaRPr>
          </a:p>
          <a:p>
            <a:pPr lvl="1">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1 no - 15 MT batch size</a:t>
            </a:r>
          </a:p>
          <a:p>
            <a:endParaRPr lang="en-US" sz="1800" dirty="0">
              <a:solidFill>
                <a:schemeClr val="tx2">
                  <a:lumMod val="75000"/>
                </a:schemeClr>
              </a:solidFill>
              <a:latin typeface="Arial" panose="020B0604020202020204" pitchFamily="34" charset="0"/>
              <a:cs typeface="Arial" panose="020B0604020202020204" pitchFamily="34" charset="0"/>
            </a:endParaRPr>
          </a:p>
        </p:txBody>
      </p:sp>
      <p:pic>
        <p:nvPicPr>
          <p:cNvPr id="4"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577959" y="2996953"/>
            <a:ext cx="3126554" cy="385787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570039" y="4925889"/>
            <a:ext cx="6007920" cy="192893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5"/>
          <p:cNvSpPr>
            <a:spLocks noGrp="1"/>
          </p:cNvSpPr>
          <p:nvPr>
            <p:ph type="title"/>
          </p:nvPr>
        </p:nvSpPr>
        <p:spPr/>
        <p:txBody>
          <a:bodyPr/>
          <a:lstStyle/>
          <a:p>
            <a:r>
              <a:rPr lang="en-US" dirty="0" smtClean="0"/>
              <a:t>Facilities at Saarloha (Heat Treatment)</a:t>
            </a:r>
            <a:endParaRPr lang="en-US" dirty="0"/>
          </a:p>
        </p:txBody>
      </p:sp>
    </p:spTree>
    <p:extLst>
      <p:ext uri="{BB962C8B-B14F-4D97-AF65-F5344CB8AC3E}">
        <p14:creationId xmlns:p14="http://schemas.microsoft.com/office/powerpoint/2010/main" val="421466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36649" y="1196752"/>
            <a:ext cx="6191599" cy="3096344"/>
          </a:xfrm>
        </p:spPr>
        <p:txBody>
          <a:bodyPr>
            <a:normAutofit/>
          </a:bodyPr>
          <a:lstStyle/>
          <a:p>
            <a:pPr marL="0" indent="0">
              <a:buNone/>
            </a:pPr>
            <a:r>
              <a:rPr lang="en-US" altLang="en-US" b="1" dirty="0">
                <a:solidFill>
                  <a:schemeClr val="tx2">
                    <a:lumMod val="75000"/>
                  </a:schemeClr>
                </a:solidFill>
                <a:latin typeface="Arial" panose="020B0604020202020204" pitchFamily="34" charset="0"/>
                <a:cs typeface="Arial" panose="020B0604020202020204" pitchFamily="34" charset="0"/>
              </a:rPr>
              <a:t>Conditioning </a:t>
            </a:r>
            <a:r>
              <a:rPr lang="en-US" altLang="en-US" b="1" dirty="0" smtClean="0">
                <a:solidFill>
                  <a:schemeClr val="tx2">
                    <a:lumMod val="75000"/>
                  </a:schemeClr>
                </a:solidFill>
                <a:latin typeface="Arial" panose="020B0604020202020204" pitchFamily="34" charset="0"/>
                <a:cs typeface="Arial" panose="020B0604020202020204" pitchFamily="34" charset="0"/>
              </a:rPr>
              <a:t>Facilities</a:t>
            </a:r>
          </a:p>
          <a:p>
            <a:pPr lvl="1">
              <a:buFont typeface="Arial" pitchFamily="34" charset="0"/>
              <a:buChar char="•"/>
            </a:pPr>
            <a:r>
              <a:rPr lang="en-US" altLang="en-US" dirty="0" smtClean="0">
                <a:solidFill>
                  <a:schemeClr val="tx2">
                    <a:lumMod val="75000"/>
                  </a:schemeClr>
                </a:solidFill>
                <a:latin typeface="Arial" panose="020B0604020202020204" pitchFamily="34" charset="0"/>
                <a:cs typeface="Arial" panose="020B0604020202020204" pitchFamily="34" charset="0"/>
              </a:rPr>
              <a:t>Shot </a:t>
            </a:r>
            <a:r>
              <a:rPr lang="en-US" altLang="en-US" dirty="0">
                <a:solidFill>
                  <a:schemeClr val="tx2">
                    <a:lumMod val="75000"/>
                  </a:schemeClr>
                </a:solidFill>
                <a:latin typeface="Arial" panose="020B0604020202020204" pitchFamily="34" charset="0"/>
                <a:cs typeface="Arial" panose="020B0604020202020204" pitchFamily="34" charset="0"/>
              </a:rPr>
              <a:t>Blasting Machine</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Swing Frame Grinders</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Band saw – 10 nos (20mm to 400 mm dia)</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Roller straightening machine – 2 nos (up to 125 mm dia)</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Press straightening machine – 1 no (sizes above 125 dia)</a:t>
            </a:r>
          </a:p>
          <a:p>
            <a:pPr lvl="1">
              <a:buFont typeface="Arial" pitchFamily="34" charset="0"/>
              <a:buChar char="•"/>
            </a:pPr>
            <a:r>
              <a:rPr lang="en-US" altLang="en-US" dirty="0">
                <a:solidFill>
                  <a:schemeClr val="tx2">
                    <a:lumMod val="75000"/>
                  </a:schemeClr>
                </a:solidFill>
                <a:latin typeface="Arial" panose="020B0604020202020204" pitchFamily="34" charset="0"/>
                <a:cs typeface="Arial" panose="020B0604020202020204" pitchFamily="34" charset="0"/>
              </a:rPr>
              <a:t>Magnetic Particle Inspection Equipment – 9 no’s</a:t>
            </a:r>
          </a:p>
          <a:p>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4"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460828" y="2996952"/>
            <a:ext cx="2207172" cy="386104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524000" y="4869160"/>
            <a:ext cx="6936828" cy="198884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5"/>
          <p:cNvSpPr>
            <a:spLocks noGrp="1"/>
          </p:cNvSpPr>
          <p:nvPr>
            <p:ph type="title"/>
          </p:nvPr>
        </p:nvSpPr>
        <p:spPr/>
        <p:txBody>
          <a:bodyPr/>
          <a:lstStyle/>
          <a:p>
            <a:r>
              <a:rPr lang="en-US" dirty="0" smtClean="0"/>
              <a:t>Facilities </a:t>
            </a:r>
            <a:r>
              <a:rPr lang="en-US" dirty="0"/>
              <a:t>at </a:t>
            </a:r>
            <a:r>
              <a:rPr lang="en-US" dirty="0" smtClean="0"/>
              <a:t>Saarloha (Finishing)</a:t>
            </a:r>
            <a:endParaRPr lang="en-US" dirty="0"/>
          </a:p>
        </p:txBody>
      </p:sp>
    </p:spTree>
    <p:extLst>
      <p:ext uri="{BB962C8B-B14F-4D97-AF65-F5344CB8AC3E}">
        <p14:creationId xmlns:p14="http://schemas.microsoft.com/office/powerpoint/2010/main" val="103569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51175"/>
            <a:ext cx="7772400" cy="990600"/>
          </a:xfrm>
          <a:noFill/>
          <a:ln>
            <a:noFill/>
          </a:ln>
        </p:spPr>
        <p:txBody>
          <a:bodyPr vert="horz" wrap="square" lIns="91440" tIns="45720" rIns="91440" bIns="45720" numCol="1" anchor="ctr" anchorCtr="0" compatLnSpc="1">
            <a:prstTxWarp prst="textNoShape">
              <a:avLst/>
            </a:prstTxWarp>
            <a:normAutofit fontScale="90000"/>
          </a:bodyPr>
          <a:lstStyle/>
          <a:p>
            <a:pPr algn="ctr" eaLnBrk="1" hangingPunct="1"/>
            <a:r>
              <a:rPr lang="en-US" altLang="en-US" sz="3600" b="1" dirty="0">
                <a:solidFill>
                  <a:schemeClr val="bg1"/>
                </a:solidFill>
              </a:rPr>
              <a:t>I-ESR &amp; VAR Facilities at Saarloha</a:t>
            </a:r>
            <a:br>
              <a:rPr lang="en-US" altLang="en-US" sz="3600" b="1" dirty="0">
                <a:solidFill>
                  <a:schemeClr val="bg1"/>
                </a:solidFill>
              </a:rPr>
            </a:br>
            <a:r>
              <a:rPr lang="en-US" altLang="en-US" sz="3600" dirty="0">
                <a:solidFill>
                  <a:schemeClr val="bg1"/>
                </a:solidFill>
              </a:rPr>
              <a:t>(Remelting Steel Process)</a:t>
            </a:r>
            <a:endParaRPr lang="en-US" sz="3600" dirty="0">
              <a:solidFill>
                <a:schemeClr val="bg1"/>
              </a:solidFill>
            </a:endParaRPr>
          </a:p>
        </p:txBody>
      </p:sp>
      <p:sp>
        <p:nvSpPr>
          <p:cNvPr id="3" name="Slide Number Placeholder 2"/>
          <p:cNvSpPr>
            <a:spLocks noGrp="1"/>
          </p:cNvSpPr>
          <p:nvPr>
            <p:ph type="sldNum" sz="quarter" idx="11"/>
          </p:nvPr>
        </p:nvSpPr>
        <p:spPr/>
        <p:txBody>
          <a:bodyPr/>
          <a:lstStyle/>
          <a:p>
            <a:pPr>
              <a:defRPr/>
            </a:pPr>
            <a:fld id="{5ED11522-81C0-4A21-8348-29533541A4D1}" type="slidenum">
              <a:rPr lang="en-US" smtClean="0"/>
              <a:pPr>
                <a:defRPr/>
              </a:pPr>
              <a:t>29</a:t>
            </a:fld>
            <a:endParaRPr lang="en-US" dirty="0"/>
          </a:p>
        </p:txBody>
      </p:sp>
    </p:spTree>
    <p:extLst>
      <p:ext uri="{BB962C8B-B14F-4D97-AF65-F5344CB8AC3E}">
        <p14:creationId xmlns:p14="http://schemas.microsoft.com/office/powerpoint/2010/main" val="336742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Kalyani Group Highlights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44434506"/>
              </p:ext>
            </p:extLst>
          </p:nvPr>
        </p:nvGraphicFramePr>
        <p:xfrm>
          <a:off x="1775520" y="1340768"/>
          <a:ext cx="8640960" cy="5040000"/>
        </p:xfrm>
        <a:graphic>
          <a:graphicData uri="http://schemas.openxmlformats.org/drawingml/2006/table">
            <a:tbl>
              <a:tblPr bandRow="1">
                <a:tableStyleId>{3B4B98B0-60AC-42C2-AFA5-B58CD77FA1E5}</a:tableStyleId>
              </a:tblPr>
              <a:tblGrid>
                <a:gridCol w="2952328">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720000">
                <a:tc>
                  <a:txBody>
                    <a:bodyPr/>
                    <a:lstStyle/>
                    <a:p>
                      <a:r>
                        <a:rPr lang="en-IN" sz="1600" b="1" dirty="0" smtClean="0">
                          <a:latin typeface="Arial" panose="020B0604020202020204" pitchFamily="34" charset="0"/>
                          <a:cs typeface="Arial" panose="020B0604020202020204" pitchFamily="34" charset="0"/>
                        </a:rPr>
                        <a:t>Turnover &amp; Market Cap</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tc>
                  <a:txBody>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Group Turnover ~US $ 3 Bn (in FY19)</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Market capitalization of listed entities ~ US $ 4.5 Bn (at the end of FY19)</a:t>
                      </a: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extLst>
                  <a:ext uri="{0D108BD9-81ED-4DB2-BD59-A6C34878D82A}">
                    <a16:rowId xmlns:a16="http://schemas.microsoft.com/office/drawing/2014/main" val="10000"/>
                  </a:ext>
                </a:extLst>
              </a:tr>
              <a:tr h="720000">
                <a:tc>
                  <a:txBody>
                    <a:bodyPr/>
                    <a:lstStyle/>
                    <a:p>
                      <a:r>
                        <a:rPr lang="en-IN" sz="1600" b="1" dirty="0" smtClean="0">
                          <a:latin typeface="Arial" panose="020B0604020202020204" pitchFamily="34" charset="0"/>
                          <a:cs typeface="Arial" panose="020B0604020202020204" pitchFamily="34" charset="0"/>
                        </a:rPr>
                        <a:t>End</a:t>
                      </a:r>
                      <a:r>
                        <a:rPr lang="en-IN" sz="1600" b="1" baseline="0" dirty="0" smtClean="0">
                          <a:latin typeface="Arial" panose="020B0604020202020204" pitchFamily="34" charset="0"/>
                          <a:cs typeface="Arial" panose="020B0604020202020204" pitchFamily="34" charset="0"/>
                        </a:rPr>
                        <a:t>-to-End product &amp; service offering</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9000"/>
                      </a:schemeClr>
                    </a:solidFill>
                  </a:tcPr>
                </a:tc>
                <a:tc>
                  <a:txBody>
                    <a:bodyPr/>
                    <a:lstStyle/>
                    <a:p>
                      <a:pPr marL="285750" indent="-285750">
                        <a:buFont typeface="Arial" panose="020B0604020202020204" pitchFamily="34" charset="0"/>
                        <a:buChar char="•"/>
                      </a:pPr>
                      <a:r>
                        <a:rPr lang="en-IN" sz="1400" dirty="0" smtClean="0">
                          <a:latin typeface="Arial" panose="020B0604020202020204" pitchFamily="34" charset="0"/>
                          <a:cs typeface="Arial" panose="020B0604020202020204" pitchFamily="34" charset="0"/>
                        </a:rPr>
                        <a:t>Complete integrated chain from Iron Ore to Steel to Finished Component supplier with strong R&amp;D support</a:t>
                      </a:r>
                      <a:endParaRPr lang="en-IN" sz="1400"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9000"/>
                      </a:schemeClr>
                    </a:solidFill>
                  </a:tcPr>
                </a:tc>
                <a:extLst>
                  <a:ext uri="{0D108BD9-81ED-4DB2-BD59-A6C34878D82A}">
                    <a16:rowId xmlns:a16="http://schemas.microsoft.com/office/drawing/2014/main" val="10001"/>
                  </a:ext>
                </a:extLst>
              </a:tr>
              <a:tr h="720000">
                <a:tc>
                  <a:txBody>
                    <a:bodyPr/>
                    <a:lstStyle/>
                    <a:p>
                      <a:r>
                        <a:rPr lang="en-IN" sz="1600" b="1" dirty="0" smtClean="0">
                          <a:latin typeface="Arial" panose="020B0604020202020204" pitchFamily="34" charset="0"/>
                          <a:cs typeface="Arial" panose="020B0604020202020204" pitchFamily="34" charset="0"/>
                        </a:rPr>
                        <a:t>Leading Special Steels Manufacturer</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tc>
                  <a:txBody>
                    <a:bodyPr/>
                    <a:lstStyle/>
                    <a:p>
                      <a:pPr marL="285750" indent="-285750">
                        <a:buFont typeface="Arial" panose="020B0604020202020204" pitchFamily="34" charset="0"/>
                        <a:buChar char="•"/>
                      </a:pPr>
                      <a:r>
                        <a:rPr lang="en-IN" sz="1400" dirty="0" smtClean="0">
                          <a:latin typeface="Arial" panose="020B0604020202020204" pitchFamily="34" charset="0"/>
                          <a:cs typeface="Arial" panose="020B0604020202020204" pitchFamily="34" charset="0"/>
                        </a:rPr>
                        <a:t>India’s leading producer of Micro-Alloyed steel, used for manufacturing of Critical Auto-components (engine, transmission, powertrain, axles etc.)</a:t>
                      </a:r>
                      <a:endParaRPr lang="en-IN" sz="1400"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extLst>
                  <a:ext uri="{0D108BD9-81ED-4DB2-BD59-A6C34878D82A}">
                    <a16:rowId xmlns:a16="http://schemas.microsoft.com/office/drawing/2014/main" val="10002"/>
                  </a:ext>
                </a:extLst>
              </a:tr>
              <a:tr h="720000">
                <a:tc>
                  <a:txBody>
                    <a:bodyPr/>
                    <a:lstStyle/>
                    <a:p>
                      <a:r>
                        <a:rPr lang="en-IN" sz="1600" b="1" dirty="0" smtClean="0">
                          <a:latin typeface="Arial" panose="020B0604020202020204" pitchFamily="34" charset="0"/>
                          <a:cs typeface="Arial" panose="020B0604020202020204" pitchFamily="34" charset="0"/>
                        </a:rPr>
                        <a:t>Largest single location forging</a:t>
                      </a:r>
                      <a:r>
                        <a:rPr lang="en-IN" sz="1600" b="1" baseline="0" dirty="0" smtClean="0">
                          <a:latin typeface="Arial" panose="020B0604020202020204" pitchFamily="34" charset="0"/>
                          <a:cs typeface="Arial" panose="020B0604020202020204" pitchFamily="34" charset="0"/>
                        </a:rPr>
                        <a:t> facility</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65000"/>
                      </a:schemeClr>
                    </a:solidFill>
                  </a:tcPr>
                </a:tc>
                <a:tc>
                  <a:txBody>
                    <a:bodyPr/>
                    <a:lstStyle/>
                    <a:p>
                      <a:pPr marL="285750" indent="-285750">
                        <a:buFont typeface="Arial" panose="020B0604020202020204" pitchFamily="34" charset="0"/>
                        <a:buChar char="•"/>
                      </a:pPr>
                      <a:r>
                        <a:rPr lang="en-IN" sz="1400" dirty="0" smtClean="0">
                          <a:latin typeface="Arial" panose="020B0604020202020204" pitchFamily="34" charset="0"/>
                          <a:cs typeface="Arial" panose="020B0604020202020204" pitchFamily="34" charset="0"/>
                        </a:rPr>
                        <a:t>Bharat Forge</a:t>
                      </a:r>
                      <a:r>
                        <a:rPr lang="en-IN" sz="1400" baseline="0" dirty="0" smtClean="0">
                          <a:latin typeface="Arial" panose="020B0604020202020204" pitchFamily="34" charset="0"/>
                          <a:cs typeface="Arial" panose="020B0604020202020204" pitchFamily="34" charset="0"/>
                        </a:rPr>
                        <a:t> has world’s largest single location forging facility with a production of ~0.36MTPA</a:t>
                      </a:r>
                      <a:endParaRPr lang="en-IN" sz="1400"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65000"/>
                      </a:schemeClr>
                    </a:solidFill>
                  </a:tcPr>
                </a:tc>
                <a:extLst>
                  <a:ext uri="{0D108BD9-81ED-4DB2-BD59-A6C34878D82A}">
                    <a16:rowId xmlns:a16="http://schemas.microsoft.com/office/drawing/2014/main" val="10003"/>
                  </a:ext>
                </a:extLst>
              </a:tr>
              <a:tr h="720000">
                <a:tc>
                  <a:txBody>
                    <a:bodyPr/>
                    <a:lstStyle/>
                    <a:p>
                      <a:r>
                        <a:rPr lang="en-IN" sz="1600" b="1" dirty="0" smtClean="0">
                          <a:latin typeface="Arial" panose="020B0604020202020204" pitchFamily="34" charset="0"/>
                          <a:cs typeface="Arial" panose="020B0604020202020204" pitchFamily="34" charset="0"/>
                        </a:rPr>
                        <a:t>Largest Exporter</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tc>
                  <a:txBody>
                    <a:bodyPr/>
                    <a:lstStyle/>
                    <a:p>
                      <a:pPr marL="285750" indent="-285750">
                        <a:buFont typeface="Arial" panose="020B0604020202020204" pitchFamily="34" charset="0"/>
                        <a:buChar char="•"/>
                      </a:pPr>
                      <a:r>
                        <a:rPr lang="en-IN" sz="1400" dirty="0" smtClean="0">
                          <a:latin typeface="Arial" panose="020B0604020202020204" pitchFamily="34" charset="0"/>
                          <a:cs typeface="Arial" panose="020B0604020202020204" pitchFamily="34" charset="0"/>
                        </a:rPr>
                        <a:t>Largest Exporter of Auto-components from India</a:t>
                      </a:r>
                    </a:p>
                    <a:p>
                      <a:pPr marL="742950" lvl="1" indent="-285750">
                        <a:buFont typeface="Arial" panose="020B0604020202020204" pitchFamily="34" charset="0"/>
                        <a:buChar char="•"/>
                      </a:pPr>
                      <a:r>
                        <a:rPr lang="en-IN" sz="1200" u="none" dirty="0" smtClean="0">
                          <a:latin typeface="Arial" panose="020B0604020202020204" pitchFamily="34" charset="0"/>
                          <a:cs typeface="Arial" panose="020B0604020202020204" pitchFamily="34" charset="0"/>
                        </a:rPr>
                        <a:t>Every 2nd Heavy Truck in US carries a Front Axle manufactured by Bharat Forge India</a:t>
                      </a:r>
                      <a:endParaRPr lang="en-IN" sz="1200" i="1" u="none" dirty="0">
                        <a:solidFill>
                          <a:schemeClr val="tx2">
                            <a:lumMod val="50000"/>
                          </a:schemeClr>
                        </a:solidFill>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extLst>
                  <a:ext uri="{0D108BD9-81ED-4DB2-BD59-A6C34878D82A}">
                    <a16:rowId xmlns:a16="http://schemas.microsoft.com/office/drawing/2014/main" val="10004"/>
                  </a:ext>
                </a:extLst>
              </a:tr>
              <a:tr h="720000">
                <a:tc>
                  <a:txBody>
                    <a:bodyPr/>
                    <a:lstStyle/>
                    <a:p>
                      <a:r>
                        <a:rPr lang="en-IN" sz="1600" b="1" dirty="0" smtClean="0">
                          <a:latin typeface="Arial" panose="020B0604020202020204" pitchFamily="34" charset="0"/>
                          <a:cs typeface="Arial" panose="020B0604020202020204" pitchFamily="34" charset="0"/>
                        </a:rPr>
                        <a:t>Global Leader</a:t>
                      </a:r>
                      <a:r>
                        <a:rPr lang="en-IN" sz="1600" b="1" baseline="0" dirty="0" smtClean="0">
                          <a:latin typeface="Arial" panose="020B0604020202020204" pitchFamily="34" charset="0"/>
                          <a:cs typeface="Arial" panose="020B0604020202020204" pitchFamily="34" charset="0"/>
                        </a:rPr>
                        <a:t> in Powertrain &amp; Chassis</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65000"/>
                      </a:schemeClr>
                    </a:solidFill>
                  </a:tcPr>
                </a:tc>
                <a:tc>
                  <a:txBody>
                    <a:bodyPr/>
                    <a:lstStyle/>
                    <a:p>
                      <a:pPr marL="285750" indent="-285750">
                        <a:buFont typeface="Arial" panose="020B0604020202020204" pitchFamily="34" charset="0"/>
                        <a:buChar char="•"/>
                      </a:pPr>
                      <a:r>
                        <a:rPr lang="en-IN" sz="1400" dirty="0" smtClean="0">
                          <a:latin typeface="Arial" panose="020B0604020202020204" pitchFamily="34" charset="0"/>
                          <a:cs typeface="Arial" panose="020B0604020202020204" pitchFamily="34" charset="0"/>
                        </a:rPr>
                        <a:t>Bharat</a:t>
                      </a:r>
                      <a:r>
                        <a:rPr lang="en-IN" sz="1400" baseline="0" dirty="0" smtClean="0">
                          <a:latin typeface="Arial" panose="020B0604020202020204" pitchFamily="34" charset="0"/>
                          <a:cs typeface="Arial" panose="020B0604020202020204" pitchFamily="34" charset="0"/>
                        </a:rPr>
                        <a:t> Forge is the g</a:t>
                      </a:r>
                      <a:r>
                        <a:rPr lang="en-IN" sz="1400" dirty="0" smtClean="0">
                          <a:latin typeface="Arial" panose="020B0604020202020204" pitchFamily="34" charset="0"/>
                          <a:cs typeface="Arial" panose="020B0604020202020204" pitchFamily="34" charset="0"/>
                        </a:rPr>
                        <a:t>lobal Leader in Powertrain and Chassis components</a:t>
                      </a:r>
                      <a:endParaRPr lang="en-IN" sz="1400"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65000"/>
                      </a:schemeClr>
                    </a:solidFill>
                  </a:tcPr>
                </a:tc>
                <a:extLst>
                  <a:ext uri="{0D108BD9-81ED-4DB2-BD59-A6C34878D82A}">
                    <a16:rowId xmlns:a16="http://schemas.microsoft.com/office/drawing/2014/main" val="10005"/>
                  </a:ext>
                </a:extLst>
              </a:tr>
              <a:tr h="720000">
                <a:tc>
                  <a:txBody>
                    <a:bodyPr/>
                    <a:lstStyle/>
                    <a:p>
                      <a:r>
                        <a:rPr lang="en-IN" sz="1600" b="1" dirty="0" smtClean="0">
                          <a:latin typeface="Arial" panose="020B0604020202020204" pitchFamily="34" charset="0"/>
                          <a:cs typeface="Arial" panose="020B0604020202020204" pitchFamily="34" charset="0"/>
                        </a:rPr>
                        <a:t>Global</a:t>
                      </a:r>
                      <a:r>
                        <a:rPr lang="en-IN" sz="1600" b="1" baseline="0" dirty="0" smtClean="0">
                          <a:latin typeface="Arial" panose="020B0604020202020204" pitchFamily="34" charset="0"/>
                          <a:cs typeface="Arial" panose="020B0604020202020204" pitchFamily="34" charset="0"/>
                        </a:rPr>
                        <a:t>, </a:t>
                      </a:r>
                      <a:r>
                        <a:rPr lang="en-IN" sz="1600" b="1" dirty="0" smtClean="0">
                          <a:latin typeface="Arial" panose="020B0604020202020204" pitchFamily="34" charset="0"/>
                          <a:cs typeface="Arial" panose="020B0604020202020204" pitchFamily="34" charset="0"/>
                        </a:rPr>
                        <a:t>skilled workforce</a:t>
                      </a:r>
                      <a:endParaRPr lang="en-IN" sz="1600" b="1"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tc>
                  <a:txBody>
                    <a:bodyPr/>
                    <a:lstStyle/>
                    <a:p>
                      <a:pPr marL="285750" indent="-285750">
                        <a:buFont typeface="Arial" panose="020B0604020202020204" pitchFamily="34" charset="0"/>
                        <a:buChar char="•"/>
                      </a:pPr>
                      <a:r>
                        <a:rPr lang="en-IN" sz="1400" dirty="0" smtClean="0">
                          <a:latin typeface="Arial" panose="020B0604020202020204" pitchFamily="34" charset="0"/>
                          <a:cs typeface="Arial" panose="020B0604020202020204" pitchFamily="34" charset="0"/>
                        </a:rPr>
                        <a:t>Global workforce of 10,000+ with best skills in Quality, R&amp;D, Operations, Technology and so on</a:t>
                      </a:r>
                      <a:endParaRPr lang="en-IN" sz="1400" dirty="0">
                        <a:latin typeface="Arial" panose="020B0604020202020204" pitchFamily="34" charset="0"/>
                        <a:cs typeface="Arial" panose="020B0604020202020204" pitchFamily="34" charset="0"/>
                      </a:endParaRPr>
                    </a:p>
                  </a:txBody>
                  <a:tcPr marL="72000" marR="72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40000"/>
                        <a:lumOff val="60000"/>
                        <a:alpha val="6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1815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00256" y="1412776"/>
            <a:ext cx="2400268" cy="4921655"/>
          </a:xfrm>
          <a:prstGeom prst="rect">
            <a:avLst/>
          </a:prstGeom>
        </p:spPr>
      </p:pic>
      <p:sp>
        <p:nvSpPr>
          <p:cNvPr id="3" name="Rectangle 2"/>
          <p:cNvSpPr/>
          <p:nvPr/>
        </p:nvSpPr>
        <p:spPr>
          <a:xfrm>
            <a:off x="983432" y="1412776"/>
            <a:ext cx="7056784" cy="5022855"/>
          </a:xfrm>
          <a:prstGeom prst="rect">
            <a:avLst/>
          </a:prstGeom>
          <a:solidFill>
            <a:schemeClr val="bg1">
              <a:lumMod val="95000"/>
            </a:schemeClr>
          </a:solidFill>
        </p:spPr>
        <p:txBody>
          <a:bodyPr wrap="square">
            <a:noAutofit/>
          </a:bodyPr>
          <a:lstStyle/>
          <a:p>
            <a:pPr>
              <a:lnSpc>
                <a:spcPct val="150000"/>
              </a:lnSpc>
            </a:pPr>
            <a:r>
              <a:rPr lang="en-US" b="1" dirty="0">
                <a:solidFill>
                  <a:schemeClr val="tx2">
                    <a:lumMod val="75000"/>
                  </a:schemeClr>
                </a:solidFill>
                <a:latin typeface="Arial" panose="020B0604020202020204" pitchFamily="34" charset="0"/>
                <a:ea typeface="Tahoma" pitchFamily="34" charset="0"/>
                <a:cs typeface="Arial" panose="020B0604020202020204" pitchFamily="34" charset="0"/>
              </a:rPr>
              <a:t>Make: ALD, Germany</a:t>
            </a:r>
          </a:p>
          <a:p>
            <a:pPr>
              <a:lnSpc>
                <a:spcPct val="150000"/>
              </a:lnSpc>
            </a:pPr>
            <a:r>
              <a:rPr lang="en-US" b="1" dirty="0">
                <a:solidFill>
                  <a:schemeClr val="tx2">
                    <a:lumMod val="75000"/>
                  </a:schemeClr>
                </a:solidFill>
                <a:latin typeface="Arial" panose="020B0604020202020204" pitchFamily="34" charset="0"/>
                <a:ea typeface="Tahoma" pitchFamily="34" charset="0"/>
                <a:cs typeface="Arial" panose="020B0604020202020204" pitchFamily="34" charset="0"/>
              </a:rPr>
              <a:t>Commissioned: Jan, </a:t>
            </a:r>
            <a:r>
              <a:rPr lang="en-US" b="1" dirty="0" smtClean="0">
                <a:solidFill>
                  <a:schemeClr val="tx2">
                    <a:lumMod val="75000"/>
                  </a:schemeClr>
                </a:solidFill>
                <a:latin typeface="Arial" panose="020B0604020202020204" pitchFamily="34" charset="0"/>
                <a:ea typeface="Tahoma" pitchFamily="34" charset="0"/>
                <a:cs typeface="Arial" panose="020B0604020202020204" pitchFamily="34" charset="0"/>
              </a:rPr>
              <a:t>2019</a:t>
            </a:r>
          </a:p>
          <a:p>
            <a:pPr>
              <a:lnSpc>
                <a:spcPct val="150000"/>
              </a:lnSpc>
            </a:pPr>
            <a:endParaRPr lang="en-US" b="1" dirty="0">
              <a:solidFill>
                <a:schemeClr val="tx2">
                  <a:lumMod val="75000"/>
                </a:schemeClr>
              </a:solidFill>
              <a:latin typeface="Arial" panose="020B0604020202020204" pitchFamily="34" charset="0"/>
              <a:ea typeface="Tahoma" pitchFamily="34" charset="0"/>
              <a:cs typeface="Arial" panose="020B0604020202020204" pitchFamily="34" charset="0"/>
            </a:endParaRP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One furnace head &amp; two melt stations </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Fully computerized auto melt control system</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Inert atmosphere: No gas pick up from atmosphere</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ESR input and out put gas level is same.</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Highly accurate and precise load cells for better melt rate control</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Auto slag addition facility</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Start up and hot topping fully computer controlled</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Provision for Furnace design as per industry 4.0 standard</a:t>
            </a:r>
          </a:p>
        </p:txBody>
      </p:sp>
      <p:sp>
        <p:nvSpPr>
          <p:cNvPr id="4" name="Title 3"/>
          <p:cNvSpPr>
            <a:spLocks noGrp="1"/>
          </p:cNvSpPr>
          <p:nvPr>
            <p:ph type="title"/>
          </p:nvPr>
        </p:nvSpPr>
        <p:spPr/>
        <p:txBody>
          <a:bodyPr/>
          <a:lstStyle/>
          <a:p>
            <a:r>
              <a:rPr lang="en-US" dirty="0" smtClean="0"/>
              <a:t>Inert-ESR Features</a:t>
            </a:r>
            <a:endParaRPr lang="en-US" dirty="0"/>
          </a:p>
        </p:txBody>
      </p:sp>
    </p:spTree>
    <p:extLst>
      <p:ext uri="{BB962C8B-B14F-4D97-AF65-F5344CB8AC3E}">
        <p14:creationId xmlns:p14="http://schemas.microsoft.com/office/powerpoint/2010/main" val="755812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84232" y="1398463"/>
            <a:ext cx="3510631" cy="4967397"/>
          </a:xfrm>
          <a:prstGeom prst="rect">
            <a:avLst/>
          </a:prstGeom>
        </p:spPr>
      </p:pic>
      <p:sp>
        <p:nvSpPr>
          <p:cNvPr id="5" name="Title 4"/>
          <p:cNvSpPr>
            <a:spLocks noGrp="1"/>
          </p:cNvSpPr>
          <p:nvPr>
            <p:ph type="title"/>
          </p:nvPr>
        </p:nvSpPr>
        <p:spPr/>
        <p:txBody>
          <a:bodyPr/>
          <a:lstStyle/>
          <a:p>
            <a:r>
              <a:rPr lang="en-US" dirty="0" smtClean="0"/>
              <a:t>VAR Features</a:t>
            </a:r>
            <a:endParaRPr lang="en-US" dirty="0"/>
          </a:p>
        </p:txBody>
      </p:sp>
      <p:sp>
        <p:nvSpPr>
          <p:cNvPr id="6" name="Rectangle 5"/>
          <p:cNvSpPr/>
          <p:nvPr/>
        </p:nvSpPr>
        <p:spPr>
          <a:xfrm>
            <a:off x="983432" y="1412776"/>
            <a:ext cx="7056784" cy="5022855"/>
          </a:xfrm>
          <a:prstGeom prst="rect">
            <a:avLst/>
          </a:prstGeom>
          <a:solidFill>
            <a:schemeClr val="bg1">
              <a:lumMod val="95000"/>
            </a:schemeClr>
          </a:solidFill>
        </p:spPr>
        <p:txBody>
          <a:bodyPr wrap="square">
            <a:noAutofit/>
          </a:bodyPr>
          <a:lstStyle/>
          <a:p>
            <a:pPr>
              <a:lnSpc>
                <a:spcPct val="150000"/>
              </a:lnSpc>
            </a:pPr>
            <a:r>
              <a:rPr lang="en-US" b="1" dirty="0">
                <a:solidFill>
                  <a:schemeClr val="tx2">
                    <a:lumMod val="75000"/>
                  </a:schemeClr>
                </a:solidFill>
                <a:latin typeface="Arial" panose="020B0604020202020204" pitchFamily="34" charset="0"/>
                <a:ea typeface="Tahoma" pitchFamily="34" charset="0"/>
                <a:cs typeface="Arial" panose="020B0604020202020204" pitchFamily="34" charset="0"/>
              </a:rPr>
              <a:t>Make: ALD, Germany</a:t>
            </a:r>
          </a:p>
          <a:p>
            <a:pPr>
              <a:lnSpc>
                <a:spcPct val="150000"/>
              </a:lnSpc>
            </a:pPr>
            <a:r>
              <a:rPr lang="en-US" b="1" dirty="0">
                <a:solidFill>
                  <a:schemeClr val="tx2">
                    <a:lumMod val="75000"/>
                  </a:schemeClr>
                </a:solidFill>
                <a:latin typeface="Arial" panose="020B0604020202020204" pitchFamily="34" charset="0"/>
                <a:ea typeface="Tahoma" pitchFamily="34" charset="0"/>
                <a:cs typeface="Arial" panose="020B0604020202020204" pitchFamily="34" charset="0"/>
              </a:rPr>
              <a:t>Commissioned: Nov, </a:t>
            </a:r>
            <a:r>
              <a:rPr lang="en-US" b="1" dirty="0" smtClean="0">
                <a:solidFill>
                  <a:schemeClr val="tx2">
                    <a:lumMod val="75000"/>
                  </a:schemeClr>
                </a:solidFill>
                <a:latin typeface="Arial" panose="020B0604020202020204" pitchFamily="34" charset="0"/>
                <a:ea typeface="Tahoma" pitchFamily="34" charset="0"/>
                <a:cs typeface="Arial" panose="020B0604020202020204" pitchFamily="34" charset="0"/>
              </a:rPr>
              <a:t>2018</a:t>
            </a:r>
          </a:p>
          <a:p>
            <a:pPr>
              <a:lnSpc>
                <a:spcPct val="150000"/>
              </a:lnSpc>
            </a:pPr>
            <a:endParaRPr lang="en-US" b="1" dirty="0">
              <a:solidFill>
                <a:schemeClr val="tx2">
                  <a:lumMod val="75000"/>
                </a:schemeClr>
              </a:solidFill>
              <a:latin typeface="Arial" panose="020B0604020202020204" pitchFamily="34" charset="0"/>
              <a:ea typeface="Tahoma" pitchFamily="34" charset="0"/>
              <a:cs typeface="Arial" panose="020B0604020202020204" pitchFamily="34" charset="0"/>
            </a:endParaRP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One furnace head &amp; two melt stations</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Fully computerized auto melt control system</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Capable of achieving 1 x 10-3 vacuum level</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Arc voltage control</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Start up and hot topping fully computer controlled</a:t>
            </a:r>
          </a:p>
          <a:p>
            <a:pPr marL="342900" indent="-342900">
              <a:lnSpc>
                <a:spcPct val="150000"/>
              </a:lnSpc>
              <a:buFont typeface="Wingdings" pitchFamily="2" charset="2"/>
              <a:buChar char="ü"/>
            </a:pPr>
            <a:r>
              <a:rPr lang="en-US" dirty="0">
                <a:solidFill>
                  <a:schemeClr val="tx2">
                    <a:lumMod val="75000"/>
                  </a:schemeClr>
                </a:solidFill>
                <a:latin typeface="Arial" panose="020B0604020202020204" pitchFamily="34" charset="0"/>
                <a:ea typeface="Tahoma" pitchFamily="34" charset="0"/>
                <a:cs typeface="Arial" panose="020B0604020202020204" pitchFamily="34" charset="0"/>
              </a:rPr>
              <a:t>Provision for Furnace design as per industry 4.0 standard</a:t>
            </a:r>
          </a:p>
        </p:txBody>
      </p:sp>
    </p:spTree>
    <p:extLst>
      <p:ext uri="{BB962C8B-B14F-4D97-AF65-F5344CB8AC3E}">
        <p14:creationId xmlns:p14="http://schemas.microsoft.com/office/powerpoint/2010/main" val="4294393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 &amp; VAR Capacities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94327225"/>
              </p:ext>
            </p:extLst>
          </p:nvPr>
        </p:nvGraphicFramePr>
        <p:xfrm>
          <a:off x="2351584" y="1340768"/>
          <a:ext cx="7416824" cy="4536507"/>
        </p:xfrm>
        <a:graphic>
          <a:graphicData uri="http://schemas.openxmlformats.org/drawingml/2006/table">
            <a:tbl>
              <a:tblPr firstRow="1" firstCol="1" bandRow="1"/>
              <a:tblGrid>
                <a:gridCol w="3926167">
                  <a:extLst>
                    <a:ext uri="{9D8B030D-6E8A-4147-A177-3AD203B41FA5}">
                      <a16:colId xmlns:a16="http://schemas.microsoft.com/office/drawing/2014/main" val="20000"/>
                    </a:ext>
                  </a:extLst>
                </a:gridCol>
                <a:gridCol w="3490657">
                  <a:extLst>
                    <a:ext uri="{9D8B030D-6E8A-4147-A177-3AD203B41FA5}">
                      <a16:colId xmlns:a16="http://schemas.microsoft.com/office/drawing/2014/main" val="20001"/>
                    </a:ext>
                  </a:extLst>
                </a:gridCol>
              </a:tblGrid>
              <a:tr h="428243">
                <a:tc gridSpan="2">
                  <a:txBody>
                    <a:bodyPr/>
                    <a:lstStyle/>
                    <a:p>
                      <a:pPr marL="0" marR="0">
                        <a:spcBef>
                          <a:spcPts val="0"/>
                        </a:spcBef>
                        <a:spcAft>
                          <a:spcPts val="0"/>
                        </a:spcAft>
                      </a:pPr>
                      <a:r>
                        <a:rPr lang="en-US" sz="1800" b="1" dirty="0">
                          <a:solidFill>
                            <a:srgbClr val="1F497D"/>
                          </a:solidFill>
                          <a:effectLst/>
                          <a:latin typeface="Arial" panose="020B0604020202020204" pitchFamily="34" charset="0"/>
                          <a:ea typeface="Calibri" panose="020F0502020204030204" pitchFamily="34" charset="0"/>
                        </a:rPr>
                        <a:t>Inert-ESR (~3000 MT per year)</a:t>
                      </a:r>
                      <a:endParaRPr lang="en-US" sz="2000" b="1"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extLst>
                  <a:ext uri="{0D108BD9-81ED-4DB2-BD59-A6C34878D82A}">
                    <a16:rowId xmlns:a16="http://schemas.microsoft.com/office/drawing/2014/main" val="10000"/>
                  </a:ext>
                </a:extLst>
              </a:tr>
              <a:tr h="769403">
                <a:tc>
                  <a:txBody>
                    <a:bodyPr/>
                    <a:lstStyle/>
                    <a:p>
                      <a:pPr marL="0" marR="0" algn="ctr">
                        <a:spcBef>
                          <a:spcPts val="0"/>
                        </a:spcBef>
                        <a:spcAft>
                          <a:spcPts val="0"/>
                        </a:spcAft>
                      </a:pPr>
                      <a:r>
                        <a:rPr lang="en-US" sz="1800" b="1" dirty="0">
                          <a:solidFill>
                            <a:srgbClr val="1F497D"/>
                          </a:solidFill>
                          <a:effectLst/>
                          <a:latin typeface="Arial" panose="020B0604020202020204" pitchFamily="34" charset="0"/>
                          <a:ea typeface="Calibri" panose="020F0502020204030204" pitchFamily="34" charset="0"/>
                        </a:rPr>
                        <a:t>Ingot Size (mm) </a:t>
                      </a:r>
                      <a:endParaRPr lang="en-US" sz="20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(Approx.)</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dirty="0">
                          <a:solidFill>
                            <a:srgbClr val="1F497D"/>
                          </a:solidFill>
                          <a:effectLst/>
                          <a:latin typeface="Arial" panose="020B0604020202020204" pitchFamily="34" charset="0"/>
                          <a:ea typeface="Calibri" panose="020F0502020204030204" pitchFamily="34" charset="0"/>
                        </a:rPr>
                        <a:t>Ingot </a:t>
                      </a:r>
                      <a:r>
                        <a:rPr lang="en-US" sz="1800" b="1" dirty="0" smtClean="0">
                          <a:solidFill>
                            <a:srgbClr val="1F497D"/>
                          </a:solidFill>
                          <a:effectLst/>
                          <a:latin typeface="Arial" panose="020B0604020202020204" pitchFamily="34" charset="0"/>
                          <a:ea typeface="Calibri" panose="020F0502020204030204" pitchFamily="34" charset="0"/>
                        </a:rPr>
                        <a:t>Net Weight</a:t>
                      </a:r>
                      <a:r>
                        <a:rPr lang="en-US" sz="1800" b="1" dirty="0">
                          <a:solidFill>
                            <a:srgbClr val="1F497D"/>
                          </a:solidFill>
                          <a:effectLst/>
                          <a:latin typeface="Arial" panose="020B0604020202020204" pitchFamily="34" charset="0"/>
                          <a:ea typeface="Calibri" panose="020F0502020204030204" pitchFamily="34" charset="0"/>
                        </a:rPr>
                        <a:t>  (MT)</a:t>
                      </a:r>
                      <a:endParaRPr lang="en-US" sz="20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(Approx.)</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428243">
                <a:tc>
                  <a:txBody>
                    <a:bodyPr/>
                    <a:lstStyle/>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883 Dia.</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1F497D"/>
                          </a:solidFill>
                          <a:effectLst/>
                          <a:latin typeface="Arial" panose="020B0604020202020204" pitchFamily="34" charset="0"/>
                          <a:ea typeface="Calibri" panose="020F0502020204030204" pitchFamily="34" charset="0"/>
                        </a:rPr>
                        <a:t>16.6</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8243">
                <a:tc>
                  <a:txBody>
                    <a:bodyPr/>
                    <a:lstStyle/>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630 Dia.</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1F497D"/>
                          </a:solidFill>
                          <a:effectLst/>
                          <a:latin typeface="Arial" panose="020B0604020202020204" pitchFamily="34" charset="0"/>
                          <a:ea typeface="Calibri" panose="020F0502020204030204" pitchFamily="34" charset="0"/>
                        </a:rPr>
                        <a:t>8.4</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8243">
                <a:tc>
                  <a:txBody>
                    <a:bodyPr/>
                    <a:lstStyle/>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305 x 360</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1F497D"/>
                          </a:solidFill>
                          <a:effectLst/>
                          <a:latin typeface="Arial" panose="020B0604020202020204" pitchFamily="34" charset="0"/>
                          <a:ea typeface="Calibri" panose="020F0502020204030204" pitchFamily="34" charset="0"/>
                        </a:rPr>
                        <a:t>2.7</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8243">
                <a:tc gridSpan="2">
                  <a:txBody>
                    <a:bodyPr/>
                    <a:lstStyle/>
                    <a:p>
                      <a:pPr marL="0" marR="0">
                        <a:spcBef>
                          <a:spcPts val="0"/>
                        </a:spcBef>
                        <a:spcAft>
                          <a:spcPts val="0"/>
                        </a:spcAft>
                      </a:pPr>
                      <a:r>
                        <a:rPr lang="en-US" sz="1800" b="1" dirty="0">
                          <a:solidFill>
                            <a:srgbClr val="1F497D"/>
                          </a:solidFill>
                          <a:effectLst/>
                          <a:latin typeface="Arial" panose="020B0604020202020204" pitchFamily="34" charset="0"/>
                          <a:ea typeface="Calibri" panose="020F0502020204030204" pitchFamily="34" charset="0"/>
                        </a:rPr>
                        <a:t>VAR (~3000 MT per year)</a:t>
                      </a:r>
                      <a:endParaRPr lang="en-US" sz="2000" b="1"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extLst>
                  <a:ext uri="{0D108BD9-81ED-4DB2-BD59-A6C34878D82A}">
                    <a16:rowId xmlns:a16="http://schemas.microsoft.com/office/drawing/2014/main" val="10005"/>
                  </a:ext>
                </a:extLst>
              </a:tr>
              <a:tr h="769403">
                <a:tc>
                  <a:txBody>
                    <a:bodyPr/>
                    <a:lstStyle/>
                    <a:p>
                      <a:pPr marL="0" marR="0" algn="ctr">
                        <a:spcBef>
                          <a:spcPts val="0"/>
                        </a:spcBef>
                        <a:spcAft>
                          <a:spcPts val="0"/>
                        </a:spcAft>
                      </a:pPr>
                      <a:r>
                        <a:rPr lang="en-US" sz="1800" b="1" dirty="0">
                          <a:solidFill>
                            <a:srgbClr val="1F497D"/>
                          </a:solidFill>
                          <a:effectLst/>
                          <a:latin typeface="Arial" panose="020B0604020202020204" pitchFamily="34" charset="0"/>
                          <a:ea typeface="Calibri" panose="020F0502020204030204" pitchFamily="34" charset="0"/>
                        </a:rPr>
                        <a:t>Ingot Size (mm) </a:t>
                      </a:r>
                      <a:endParaRPr lang="en-US" sz="20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(Approx.)</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dirty="0">
                          <a:solidFill>
                            <a:srgbClr val="1F497D"/>
                          </a:solidFill>
                          <a:effectLst/>
                          <a:latin typeface="Arial" panose="020B0604020202020204" pitchFamily="34" charset="0"/>
                          <a:ea typeface="Calibri" panose="020F0502020204030204" pitchFamily="34" charset="0"/>
                        </a:rPr>
                        <a:t>Ingot Weight  (MT)</a:t>
                      </a:r>
                      <a:endParaRPr lang="en-US" sz="20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(Approx.)</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28243">
                <a:tc>
                  <a:txBody>
                    <a:bodyPr/>
                    <a:lstStyle/>
                    <a:p>
                      <a:pPr marL="0" marR="0" algn="ctr">
                        <a:spcBef>
                          <a:spcPts val="0"/>
                        </a:spcBef>
                        <a:spcAft>
                          <a:spcPts val="0"/>
                        </a:spcAft>
                      </a:pPr>
                      <a:r>
                        <a:rPr lang="en-US" sz="1800" b="0" dirty="0">
                          <a:solidFill>
                            <a:srgbClr val="1F497D"/>
                          </a:solidFill>
                          <a:effectLst/>
                          <a:latin typeface="Arial" panose="020B0604020202020204" pitchFamily="34" charset="0"/>
                          <a:ea typeface="Calibri" panose="020F0502020204030204" pitchFamily="34" charset="0"/>
                        </a:rPr>
                        <a:t>897 Dia.</a:t>
                      </a:r>
                      <a:endParaRPr lang="en-US" sz="2000" b="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smtClean="0">
                          <a:solidFill>
                            <a:srgbClr val="1F497D"/>
                          </a:solidFill>
                          <a:effectLst/>
                          <a:latin typeface="Arial" panose="020B0604020202020204" pitchFamily="34" charset="0"/>
                          <a:ea typeface="Calibri" panose="020F0502020204030204" pitchFamily="34" charset="0"/>
                        </a:rPr>
                        <a:t>15.2</a:t>
                      </a:r>
                      <a:endParaRPr lang="en-US" sz="2000" b="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8243">
                <a:tc>
                  <a:txBody>
                    <a:bodyPr/>
                    <a:lstStyle/>
                    <a:p>
                      <a:pPr marL="0" marR="0" algn="ctr">
                        <a:spcBef>
                          <a:spcPts val="0"/>
                        </a:spcBef>
                        <a:spcAft>
                          <a:spcPts val="0"/>
                        </a:spcAft>
                      </a:pPr>
                      <a:r>
                        <a:rPr lang="en-US" sz="1800" dirty="0">
                          <a:solidFill>
                            <a:srgbClr val="1F497D"/>
                          </a:solidFill>
                          <a:effectLst/>
                          <a:latin typeface="Arial" panose="020B0604020202020204" pitchFamily="34" charset="0"/>
                          <a:ea typeface="Calibri" panose="020F0502020204030204" pitchFamily="34" charset="0"/>
                        </a:rPr>
                        <a:t>670 Dia.</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solidFill>
                            <a:srgbClr val="1F497D"/>
                          </a:solidFill>
                          <a:effectLst/>
                          <a:latin typeface="Arial" panose="020B0604020202020204" pitchFamily="34" charset="0"/>
                          <a:ea typeface="Calibri" panose="020F0502020204030204" pitchFamily="34" charset="0"/>
                        </a:rPr>
                        <a:t>8.5</a:t>
                      </a:r>
                      <a:endParaRPr lang="en-US" sz="2000" dirty="0">
                        <a:effectLst/>
                        <a:latin typeface="Times New Roman" panose="02020603050405020304" pitchFamily="18" charset="0"/>
                        <a:ea typeface="Calibri" panose="020F0502020204030204" pitchFamily="34" charset="0"/>
                      </a:endParaRPr>
                    </a:p>
                  </a:txBody>
                  <a:tcPr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5"/>
          <p:cNvSpPr/>
          <p:nvPr/>
        </p:nvSpPr>
        <p:spPr>
          <a:xfrm>
            <a:off x="2279576" y="6093296"/>
            <a:ext cx="7560840" cy="584775"/>
          </a:xfrm>
          <a:prstGeom prst="rect">
            <a:avLst/>
          </a:prstGeom>
        </p:spPr>
        <p:txBody>
          <a:bodyPr wrap="square">
            <a:spAutoFit/>
          </a:bodyPr>
          <a:lstStyle/>
          <a:p>
            <a:r>
              <a:rPr lang="en-US" sz="1600" i="1" dirty="0">
                <a:solidFill>
                  <a:schemeClr val="tx1">
                    <a:lumMod val="50000"/>
                    <a:lumOff val="50000"/>
                  </a:schemeClr>
                </a:solidFill>
                <a:latin typeface="Arial" panose="020B0604020202020204" pitchFamily="34" charset="0"/>
                <a:cs typeface="Arial" panose="020B0604020202020204" pitchFamily="34" charset="0"/>
              </a:rPr>
              <a:t>Apart from Inert-ESR, we also have an </a:t>
            </a:r>
            <a:r>
              <a:rPr lang="en-US" sz="1600" b="1" i="1" dirty="0">
                <a:solidFill>
                  <a:schemeClr val="tx1">
                    <a:lumMod val="50000"/>
                    <a:lumOff val="50000"/>
                  </a:schemeClr>
                </a:solidFill>
                <a:latin typeface="Arial" panose="020B0604020202020204" pitchFamily="34" charset="0"/>
                <a:cs typeface="Arial" panose="020B0604020202020204" pitchFamily="34" charset="0"/>
              </a:rPr>
              <a:t>Atmospheric-ESR</a:t>
            </a:r>
            <a:r>
              <a:rPr lang="en-US" sz="1600" i="1" dirty="0">
                <a:solidFill>
                  <a:schemeClr val="tx1">
                    <a:lumMod val="50000"/>
                    <a:lumOff val="50000"/>
                  </a:schemeClr>
                </a:solidFill>
                <a:latin typeface="Arial" panose="020B0604020202020204" pitchFamily="34" charset="0"/>
                <a:cs typeface="Arial" panose="020B0604020202020204" pitchFamily="34" charset="0"/>
              </a:rPr>
              <a:t> with sizes 325 mm Sq,  410 mm Dia, 620 mm Dia and 790 mm Dia and ingot weights from 3.5 T to 15.8 T</a:t>
            </a:r>
          </a:p>
        </p:txBody>
      </p:sp>
    </p:spTree>
    <p:extLst>
      <p:ext uri="{BB962C8B-B14F-4D97-AF65-F5344CB8AC3E}">
        <p14:creationId xmlns:p14="http://schemas.microsoft.com/office/powerpoint/2010/main" val="2490687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6865" y="1196752"/>
            <a:ext cx="1920240" cy="369332"/>
          </a:xfrm>
          <a:prstGeom prst="rect">
            <a:avLst/>
          </a:prstGeom>
          <a:solidFill>
            <a:schemeClr val="accent5">
              <a:lumMod val="60000"/>
              <a:lumOff val="40000"/>
            </a:schemeClr>
          </a:solidFill>
          <a:ln>
            <a:solidFill>
              <a:schemeClr val="tx2"/>
            </a:solidFill>
          </a:ln>
        </p:spPr>
        <p:txBody>
          <a:bodyPr wrap="square" rtlCol="0">
            <a:spAutoFit/>
          </a:bodyPr>
          <a:lstStyle/>
          <a:p>
            <a:pPr algn="ctr"/>
            <a:r>
              <a:rPr lang="en-US" b="1" dirty="0">
                <a:solidFill>
                  <a:schemeClr val="tx2">
                    <a:lumMod val="75000"/>
                  </a:schemeClr>
                </a:solidFill>
                <a:latin typeface="Arial" panose="020B0604020202020204" pitchFamily="34" charset="0"/>
                <a:cs typeface="Arial" panose="020B0604020202020204" pitchFamily="34" charset="0"/>
              </a:rPr>
              <a:t>Defence</a:t>
            </a:r>
          </a:p>
        </p:txBody>
      </p:sp>
      <p:sp>
        <p:nvSpPr>
          <p:cNvPr id="5" name="TextBox 4"/>
          <p:cNvSpPr txBox="1"/>
          <p:nvPr/>
        </p:nvSpPr>
        <p:spPr>
          <a:xfrm>
            <a:off x="7656610" y="1196752"/>
            <a:ext cx="1920240" cy="369332"/>
          </a:xfrm>
          <a:prstGeom prst="rect">
            <a:avLst/>
          </a:prstGeom>
          <a:solidFill>
            <a:schemeClr val="accent5">
              <a:lumMod val="60000"/>
              <a:lumOff val="40000"/>
            </a:schemeClr>
          </a:solidFill>
          <a:ln>
            <a:solidFill>
              <a:schemeClr val="tx2"/>
            </a:solidFill>
          </a:ln>
        </p:spPr>
        <p:txBody>
          <a:bodyPr wrap="square" rtlCol="0">
            <a:spAutoFit/>
          </a:bodyPr>
          <a:lstStyle>
            <a:defPPr>
              <a:defRPr lang="en-US"/>
            </a:defPPr>
            <a:lvl1pPr algn="ctr"/>
          </a:lstStyle>
          <a:p>
            <a:r>
              <a:rPr lang="en-US" b="1" dirty="0">
                <a:solidFill>
                  <a:schemeClr val="tx2">
                    <a:lumMod val="75000"/>
                  </a:schemeClr>
                </a:solidFill>
                <a:latin typeface="Arial" panose="020B0604020202020204" pitchFamily="34" charset="0"/>
                <a:cs typeface="Arial" panose="020B0604020202020204" pitchFamily="34" charset="0"/>
              </a:rPr>
              <a:t>Energy</a:t>
            </a:r>
          </a:p>
        </p:txBody>
      </p:sp>
      <p:sp>
        <p:nvSpPr>
          <p:cNvPr id="6" name="TextBox 5"/>
          <p:cNvSpPr txBox="1"/>
          <p:nvPr/>
        </p:nvSpPr>
        <p:spPr>
          <a:xfrm>
            <a:off x="5376695" y="1196752"/>
            <a:ext cx="1920240" cy="369332"/>
          </a:xfrm>
          <a:prstGeom prst="rect">
            <a:avLst/>
          </a:prstGeom>
          <a:solidFill>
            <a:schemeClr val="accent5">
              <a:lumMod val="60000"/>
              <a:lumOff val="40000"/>
            </a:schemeClr>
          </a:solidFill>
          <a:ln>
            <a:solidFill>
              <a:schemeClr val="tx2"/>
            </a:solidFill>
          </a:ln>
        </p:spPr>
        <p:txBody>
          <a:bodyPr wrap="square" rtlCol="0">
            <a:spAutoFit/>
          </a:bodyPr>
          <a:lstStyle>
            <a:defPPr>
              <a:defRPr lang="en-US"/>
            </a:defPPr>
            <a:lvl1pPr algn="ctr"/>
          </a:lstStyle>
          <a:p>
            <a:r>
              <a:rPr lang="en-US" b="1" dirty="0">
                <a:solidFill>
                  <a:schemeClr val="tx2">
                    <a:lumMod val="75000"/>
                  </a:schemeClr>
                </a:solidFill>
                <a:latin typeface="Arial" panose="020B0604020202020204" pitchFamily="34" charset="0"/>
                <a:cs typeface="Arial" panose="020B0604020202020204" pitchFamily="34" charset="0"/>
              </a:rPr>
              <a:t>Oil &amp; Gas</a:t>
            </a:r>
          </a:p>
        </p:txBody>
      </p:sp>
      <p:sp>
        <p:nvSpPr>
          <p:cNvPr id="7" name="TextBox 6"/>
          <p:cNvSpPr txBox="1"/>
          <p:nvPr/>
        </p:nvSpPr>
        <p:spPr>
          <a:xfrm>
            <a:off x="9936524" y="1196752"/>
            <a:ext cx="1920240" cy="369332"/>
          </a:xfrm>
          <a:prstGeom prst="rect">
            <a:avLst/>
          </a:prstGeom>
          <a:solidFill>
            <a:schemeClr val="accent5">
              <a:lumMod val="60000"/>
              <a:lumOff val="40000"/>
            </a:schemeClr>
          </a:solidFill>
          <a:ln>
            <a:solidFill>
              <a:schemeClr val="tx2"/>
            </a:solidFill>
          </a:ln>
        </p:spPr>
        <p:txBody>
          <a:bodyPr wrap="square" rtlCol="0">
            <a:spAutoFit/>
          </a:bodyPr>
          <a:lstStyle>
            <a:defPPr>
              <a:defRPr lang="en-US"/>
            </a:defPPr>
            <a:lvl1pPr algn="ctr"/>
          </a:lstStyle>
          <a:p>
            <a:r>
              <a:rPr lang="en-US" b="1" dirty="0">
                <a:solidFill>
                  <a:schemeClr val="tx2">
                    <a:lumMod val="75000"/>
                  </a:schemeClr>
                </a:solidFill>
                <a:latin typeface="Arial" panose="020B0604020202020204" pitchFamily="34" charset="0"/>
                <a:cs typeface="Arial" panose="020B0604020202020204" pitchFamily="34" charset="0"/>
              </a:rPr>
              <a:t>Others</a:t>
            </a:r>
          </a:p>
        </p:txBody>
      </p:sp>
      <p:sp>
        <p:nvSpPr>
          <p:cNvPr id="8" name="TextBox 7"/>
          <p:cNvSpPr txBox="1"/>
          <p:nvPr/>
        </p:nvSpPr>
        <p:spPr>
          <a:xfrm>
            <a:off x="804144" y="1646797"/>
            <a:ext cx="1920240" cy="4846320"/>
          </a:xfrm>
          <a:prstGeom prst="rect">
            <a:avLst/>
          </a:prstGeom>
          <a:solidFill>
            <a:schemeClr val="bg1">
              <a:lumMod val="95000"/>
            </a:schemeClr>
          </a:solidFill>
          <a:ln>
            <a:solidFill>
              <a:schemeClr val="tx2"/>
            </a:solidFill>
          </a:ln>
        </p:spPr>
        <p:txBody>
          <a:bodyPr wrap="square" rtlCol="0">
            <a:noAutofit/>
          </a:bodyPr>
          <a:lstStyle>
            <a:defPPr>
              <a:defRPr lang="en-US"/>
            </a:defPPr>
            <a:lvl1pPr>
              <a:lnSpc>
                <a:spcPct val="150000"/>
              </a:lnSpc>
              <a:defRPr sz="1400">
                <a:latin typeface="Calibri" pitchFamily="34" charset="0"/>
              </a:defRPr>
            </a:lvl1pPr>
          </a:lstStyle>
          <a:p>
            <a:r>
              <a:rPr lang="en-US" dirty="0">
                <a:solidFill>
                  <a:schemeClr val="tx2">
                    <a:lumMod val="75000"/>
                  </a:schemeClr>
                </a:solidFill>
                <a:latin typeface="Arial" panose="020B0604020202020204" pitchFamily="34" charset="0"/>
                <a:cs typeface="Arial" panose="020B0604020202020204" pitchFamily="34" charset="0"/>
              </a:rPr>
              <a:t>AISI 4130</a:t>
            </a:r>
          </a:p>
          <a:p>
            <a:r>
              <a:rPr lang="en-US" dirty="0">
                <a:solidFill>
                  <a:schemeClr val="tx2">
                    <a:lumMod val="75000"/>
                  </a:schemeClr>
                </a:solidFill>
                <a:latin typeface="Arial" panose="020B0604020202020204" pitchFamily="34" charset="0"/>
                <a:cs typeface="Arial" panose="020B0604020202020204" pitchFamily="34" charset="0"/>
              </a:rPr>
              <a:t>45XH2MOA-W</a:t>
            </a:r>
          </a:p>
          <a:p>
            <a:r>
              <a:rPr lang="en-US" dirty="0">
                <a:solidFill>
                  <a:schemeClr val="tx2">
                    <a:lumMod val="75000"/>
                  </a:schemeClr>
                </a:solidFill>
                <a:latin typeface="Arial" panose="020B0604020202020204" pitchFamily="34" charset="0"/>
                <a:cs typeface="Arial" panose="020B0604020202020204" pitchFamily="34" charset="0"/>
              </a:rPr>
              <a:t>18X2H4MA</a:t>
            </a:r>
          </a:p>
          <a:p>
            <a:r>
              <a:rPr lang="en-US" dirty="0">
                <a:solidFill>
                  <a:schemeClr val="tx2">
                    <a:lumMod val="75000"/>
                  </a:schemeClr>
                </a:solidFill>
                <a:latin typeface="Arial" panose="020B0604020202020204" pitchFamily="34" charset="0"/>
                <a:cs typeface="Arial" panose="020B0604020202020204" pitchFamily="34" charset="0"/>
              </a:rPr>
              <a:t>20XH2MOA-W</a:t>
            </a:r>
          </a:p>
          <a:p>
            <a:r>
              <a:rPr lang="en-US" dirty="0">
                <a:solidFill>
                  <a:schemeClr val="tx2">
                    <a:lumMod val="75000"/>
                  </a:schemeClr>
                </a:solidFill>
                <a:latin typeface="Arial" panose="020B0604020202020204" pitchFamily="34" charset="0"/>
                <a:cs typeface="Arial" panose="020B0604020202020204" pitchFamily="34" charset="0"/>
              </a:rPr>
              <a:t>30XH2MOA-W</a:t>
            </a:r>
          </a:p>
          <a:p>
            <a:r>
              <a:rPr lang="en-US" dirty="0">
                <a:solidFill>
                  <a:schemeClr val="tx2">
                    <a:lumMod val="75000"/>
                  </a:schemeClr>
                </a:solidFill>
                <a:latin typeface="Arial" panose="020B0604020202020204" pitchFamily="34" charset="0"/>
                <a:cs typeface="Arial" panose="020B0604020202020204" pitchFamily="34" charset="0"/>
              </a:rPr>
              <a:t>APC-CrNiMo-V</a:t>
            </a:r>
          </a:p>
          <a:p>
            <a:r>
              <a:rPr lang="en-US" dirty="0">
                <a:solidFill>
                  <a:schemeClr val="tx2">
                    <a:lumMod val="75000"/>
                  </a:schemeClr>
                </a:solidFill>
                <a:latin typeface="Arial" panose="020B0604020202020204" pitchFamily="34" charset="0"/>
                <a:cs typeface="Arial" panose="020B0604020202020204" pitchFamily="34" charset="0"/>
              </a:rPr>
              <a:t>Class F431</a:t>
            </a:r>
            <a:endParaRPr lang="en-US" sz="1600" dirty="0">
              <a:solidFill>
                <a:schemeClr val="tx2">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7652914" y="1646797"/>
            <a:ext cx="1920240" cy="4846320"/>
          </a:xfrm>
          <a:prstGeom prst="rect">
            <a:avLst/>
          </a:prstGeom>
          <a:solidFill>
            <a:schemeClr val="bg1">
              <a:lumMod val="95000"/>
            </a:schemeClr>
          </a:solidFill>
          <a:ln>
            <a:solidFill>
              <a:schemeClr val="tx2"/>
            </a:solidFill>
          </a:ln>
        </p:spPr>
        <p:txBody>
          <a:bodyPr wrap="square" rtlCol="0">
            <a:noAutofit/>
          </a:bodyPr>
          <a:lstStyle>
            <a:defPPr>
              <a:defRPr lang="en-US"/>
            </a:defPPr>
            <a:lvl1pPr>
              <a:lnSpc>
                <a:spcPct val="150000"/>
              </a:lnSpc>
              <a:defRPr sz="1400">
                <a:latin typeface="Calibri" pitchFamily="34" charset="0"/>
              </a:defRPr>
            </a:lvl1pPr>
          </a:lstStyle>
          <a:p>
            <a:r>
              <a:rPr lang="en-US" dirty="0">
                <a:solidFill>
                  <a:schemeClr val="tx2">
                    <a:lumMod val="75000"/>
                  </a:schemeClr>
                </a:solidFill>
                <a:latin typeface="Arial" panose="020B0604020202020204" pitchFamily="34" charset="0"/>
                <a:cs typeface="Arial" panose="020B0604020202020204" pitchFamily="34" charset="0"/>
              </a:rPr>
              <a:t>Custom 450</a:t>
            </a:r>
          </a:p>
          <a:p>
            <a:r>
              <a:rPr lang="en-US" dirty="0">
                <a:solidFill>
                  <a:schemeClr val="tx2">
                    <a:lumMod val="75000"/>
                  </a:schemeClr>
                </a:solidFill>
                <a:latin typeface="Arial" panose="020B0604020202020204" pitchFamily="34" charset="0"/>
                <a:cs typeface="Arial" panose="020B0604020202020204" pitchFamily="34" charset="0"/>
              </a:rPr>
              <a:t>SS 403Cb</a:t>
            </a:r>
          </a:p>
          <a:p>
            <a:r>
              <a:rPr lang="en-US" dirty="0">
                <a:solidFill>
                  <a:schemeClr val="tx2">
                    <a:lumMod val="75000"/>
                  </a:schemeClr>
                </a:solidFill>
                <a:latin typeface="Arial" panose="020B0604020202020204" pitchFamily="34" charset="0"/>
                <a:cs typeface="Arial" panose="020B0604020202020204" pitchFamily="34" charset="0"/>
              </a:rPr>
              <a:t>X20Cr13</a:t>
            </a:r>
          </a:p>
          <a:p>
            <a:r>
              <a:rPr lang="en-US" dirty="0">
                <a:solidFill>
                  <a:schemeClr val="tx2">
                    <a:lumMod val="75000"/>
                  </a:schemeClr>
                </a:solidFill>
                <a:latin typeface="Arial" panose="020B0604020202020204" pitchFamily="34" charset="0"/>
                <a:cs typeface="Arial" panose="020B0604020202020204" pitchFamily="34" charset="0"/>
              </a:rPr>
              <a:t>SA266Gr.3</a:t>
            </a:r>
          </a:p>
          <a:p>
            <a:r>
              <a:rPr lang="en-US" dirty="0">
                <a:solidFill>
                  <a:schemeClr val="tx2">
                    <a:lumMod val="75000"/>
                  </a:schemeClr>
                </a:solidFill>
                <a:latin typeface="Arial" panose="020B0604020202020204" pitchFamily="34" charset="0"/>
                <a:cs typeface="Arial" panose="020B0604020202020204" pitchFamily="34" charset="0"/>
              </a:rPr>
              <a:t>SA350LF2</a:t>
            </a:r>
          </a:p>
          <a:p>
            <a:r>
              <a:rPr lang="en-US" dirty="0">
                <a:solidFill>
                  <a:schemeClr val="tx2">
                    <a:lumMod val="75000"/>
                  </a:schemeClr>
                </a:solidFill>
                <a:latin typeface="Arial" panose="020B0604020202020204" pitchFamily="34" charset="0"/>
                <a:cs typeface="Arial" panose="020B0604020202020204" pitchFamily="34" charset="0"/>
              </a:rPr>
              <a:t>EN36C</a:t>
            </a:r>
          </a:p>
          <a:p>
            <a:r>
              <a:rPr lang="en-US" dirty="0">
                <a:solidFill>
                  <a:schemeClr val="tx2">
                    <a:lumMod val="75000"/>
                  </a:schemeClr>
                </a:solidFill>
                <a:latin typeface="Arial" panose="020B0604020202020204" pitchFamily="34" charset="0"/>
                <a:cs typeface="Arial" panose="020B0604020202020204" pitchFamily="34" charset="0"/>
              </a:rPr>
              <a:t>AISI410</a:t>
            </a:r>
          </a:p>
          <a:p>
            <a:r>
              <a:rPr lang="en-US" dirty="0">
                <a:solidFill>
                  <a:schemeClr val="tx2">
                    <a:lumMod val="75000"/>
                  </a:schemeClr>
                </a:solidFill>
                <a:latin typeface="Arial" panose="020B0604020202020204" pitchFamily="34" charset="0"/>
                <a:cs typeface="Arial" panose="020B0604020202020204" pitchFamily="34" charset="0"/>
              </a:rPr>
              <a:t>SS321</a:t>
            </a:r>
          </a:p>
          <a:p>
            <a:r>
              <a:rPr lang="en-US" dirty="0">
                <a:solidFill>
                  <a:schemeClr val="tx2">
                    <a:lumMod val="75000"/>
                  </a:schemeClr>
                </a:solidFill>
                <a:latin typeface="Arial" panose="020B0604020202020204" pitchFamily="34" charset="0"/>
                <a:cs typeface="Arial" panose="020B0604020202020204" pitchFamily="34" charset="0"/>
              </a:rPr>
              <a:t>12Cr</a:t>
            </a:r>
          </a:p>
          <a:p>
            <a:r>
              <a:rPr lang="en-US" dirty="0">
                <a:solidFill>
                  <a:schemeClr val="tx2">
                    <a:lumMod val="75000"/>
                  </a:schemeClr>
                </a:solidFill>
                <a:latin typeface="Arial" panose="020B0604020202020204" pitchFamily="34" charset="0"/>
                <a:cs typeface="Arial" panose="020B0604020202020204" pitchFamily="34" charset="0"/>
              </a:rPr>
              <a:t>EN24</a:t>
            </a:r>
          </a:p>
          <a:p>
            <a:r>
              <a:rPr lang="en-US" dirty="0">
                <a:solidFill>
                  <a:schemeClr val="tx2">
                    <a:lumMod val="75000"/>
                  </a:schemeClr>
                </a:solidFill>
                <a:latin typeface="Arial" panose="020B0604020202020204" pitchFamily="34" charset="0"/>
                <a:cs typeface="Arial" panose="020B0604020202020204" pitchFamily="34" charset="0"/>
              </a:rPr>
              <a:t>X10CrNiMoV12-2-2</a:t>
            </a:r>
          </a:p>
          <a:p>
            <a:r>
              <a:rPr lang="en-US" dirty="0">
                <a:solidFill>
                  <a:schemeClr val="tx2">
                    <a:lumMod val="75000"/>
                  </a:schemeClr>
                </a:solidFill>
                <a:latin typeface="Arial" panose="020B0604020202020204" pitchFamily="34" charset="0"/>
                <a:cs typeface="Arial" panose="020B0604020202020204" pitchFamily="34" charset="0"/>
              </a:rPr>
              <a:t>X22CrMoV12-1</a:t>
            </a:r>
            <a:endParaRPr lang="en-US" sz="1600" dirty="0">
              <a:solidFill>
                <a:schemeClr val="tx2">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9929133" y="1646798"/>
            <a:ext cx="1920240" cy="4846320"/>
          </a:xfrm>
          <a:prstGeom prst="rect">
            <a:avLst/>
          </a:prstGeom>
          <a:solidFill>
            <a:schemeClr val="bg1">
              <a:lumMod val="95000"/>
            </a:schemeClr>
          </a:solidFill>
          <a:ln>
            <a:solidFill>
              <a:schemeClr val="tx2"/>
            </a:solidFill>
          </a:ln>
        </p:spPr>
        <p:txBody>
          <a:bodyPr wrap="square" rtlCol="0">
            <a:noAutofit/>
          </a:bodyPr>
          <a:lstStyle>
            <a:defPPr>
              <a:defRPr lang="en-US"/>
            </a:defPPr>
          </a:lstStyle>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EN24</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EN36C</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17-4 PH</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50CrMo4+Ni+V</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SCM420H</a:t>
            </a:r>
            <a:endParaRPr lang="en-US" sz="1050" dirty="0">
              <a:solidFill>
                <a:schemeClr val="tx2">
                  <a:lumMod val="7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096780" y="1196752"/>
            <a:ext cx="1920240" cy="369332"/>
          </a:xfrm>
          <a:prstGeom prst="rect">
            <a:avLst/>
          </a:prstGeom>
          <a:solidFill>
            <a:schemeClr val="accent5">
              <a:lumMod val="60000"/>
              <a:lumOff val="40000"/>
            </a:schemeClr>
          </a:solidFill>
          <a:ln>
            <a:solidFill>
              <a:schemeClr val="tx2"/>
            </a:solidFill>
          </a:ln>
        </p:spPr>
        <p:txBody>
          <a:bodyPr wrap="square" rtlCol="0">
            <a:spAutoFit/>
          </a:bodyPr>
          <a:lstStyle>
            <a:defPPr>
              <a:defRPr lang="en-US"/>
            </a:defPPr>
            <a:lvl1pPr algn="ctr"/>
          </a:lstStyle>
          <a:p>
            <a:r>
              <a:rPr lang="en-US" b="1" dirty="0">
                <a:solidFill>
                  <a:schemeClr val="tx2">
                    <a:lumMod val="75000"/>
                  </a:schemeClr>
                </a:solidFill>
                <a:latin typeface="Arial" panose="020B0604020202020204" pitchFamily="34" charset="0"/>
                <a:cs typeface="Arial" panose="020B0604020202020204" pitchFamily="34" charset="0"/>
              </a:rPr>
              <a:t>Aerospace</a:t>
            </a:r>
          </a:p>
        </p:txBody>
      </p:sp>
      <p:sp>
        <p:nvSpPr>
          <p:cNvPr id="12" name="TextBox 11"/>
          <p:cNvSpPr txBox="1"/>
          <p:nvPr/>
        </p:nvSpPr>
        <p:spPr>
          <a:xfrm>
            <a:off x="3096780" y="1646798"/>
            <a:ext cx="1920240" cy="4846320"/>
          </a:xfrm>
          <a:prstGeom prst="rect">
            <a:avLst/>
          </a:prstGeom>
          <a:solidFill>
            <a:schemeClr val="bg1">
              <a:lumMod val="95000"/>
            </a:schemeClr>
          </a:solidFill>
          <a:ln>
            <a:solidFill>
              <a:schemeClr val="tx2"/>
            </a:solidFill>
          </a:ln>
        </p:spPr>
        <p:txBody>
          <a:bodyPr wrap="square" rtlCol="0">
            <a:noAutofit/>
          </a:bodyPr>
          <a:lstStyle>
            <a:defPPr>
              <a:defRPr lang="en-US"/>
            </a:defPPr>
          </a:lstStyle>
          <a:p>
            <a:r>
              <a:rPr lang="en-US" sz="1400" dirty="0">
                <a:solidFill>
                  <a:schemeClr val="tx2">
                    <a:lumMod val="75000"/>
                  </a:schemeClr>
                </a:solidFill>
                <a:latin typeface="Arial" panose="020B0604020202020204" pitchFamily="34" charset="0"/>
                <a:cs typeface="Arial" panose="020B0604020202020204" pitchFamily="34" charset="0"/>
              </a:rPr>
              <a:t>AISI 4340 </a:t>
            </a:r>
          </a:p>
          <a:p>
            <a:r>
              <a:rPr lang="en-US" sz="1400" dirty="0">
                <a:solidFill>
                  <a:schemeClr val="bg1">
                    <a:lumMod val="50000"/>
                  </a:schemeClr>
                </a:solidFill>
                <a:latin typeface="Arial" panose="020B0604020202020204" pitchFamily="34" charset="0"/>
                <a:cs typeface="Arial" panose="020B0604020202020204" pitchFamily="34" charset="0"/>
              </a:rPr>
              <a:t>(similar to 300M)</a:t>
            </a:r>
            <a:endParaRPr lang="en-US" sz="800" dirty="0">
              <a:solidFill>
                <a:schemeClr val="bg1">
                  <a:lumMod val="50000"/>
                </a:schemeClr>
              </a:solidFill>
              <a:latin typeface="Arial" panose="020B0604020202020204" pitchFamily="34" charset="0"/>
              <a:cs typeface="Arial" panose="020B0604020202020204" pitchFamily="34" charset="0"/>
            </a:endParaRP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15-5 PH</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17-4 PH</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15CDV6</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SS 304 / 304L</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AISI 420</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AISI 316</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08X14H7M</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SS 321</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30CD12</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35NCD16</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08X14H7M</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14X18H4</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SS0814C</a:t>
            </a:r>
          </a:p>
        </p:txBody>
      </p:sp>
      <p:sp>
        <p:nvSpPr>
          <p:cNvPr id="13" name="TextBox 12"/>
          <p:cNvSpPr txBox="1"/>
          <p:nvPr/>
        </p:nvSpPr>
        <p:spPr>
          <a:xfrm>
            <a:off x="5376695" y="1646798"/>
            <a:ext cx="1920240" cy="4846320"/>
          </a:xfrm>
          <a:prstGeom prst="rect">
            <a:avLst/>
          </a:prstGeom>
          <a:solidFill>
            <a:schemeClr val="bg1">
              <a:lumMod val="95000"/>
            </a:schemeClr>
          </a:solidFill>
          <a:ln>
            <a:solidFill>
              <a:schemeClr val="tx2"/>
            </a:solidFill>
          </a:ln>
        </p:spPr>
        <p:txBody>
          <a:bodyPr wrap="square" rtlCol="0">
            <a:noAutofit/>
          </a:bodyPr>
          <a:lstStyle>
            <a:defPPr>
              <a:defRPr lang="en-US"/>
            </a:defPPr>
          </a:lstStyle>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Custom 450</a:t>
            </a:r>
          </a:p>
          <a:p>
            <a:pPr>
              <a:lnSpc>
                <a:spcPct val="150000"/>
              </a:lnSpc>
            </a:pPr>
            <a:r>
              <a:rPr lang="en-US" sz="1400" dirty="0">
                <a:solidFill>
                  <a:schemeClr val="tx2">
                    <a:lumMod val="75000"/>
                  </a:schemeClr>
                </a:solidFill>
                <a:latin typeface="Arial" panose="020B0604020202020204" pitchFamily="34" charset="0"/>
                <a:cs typeface="Arial" panose="020B0604020202020204" pitchFamily="34" charset="0"/>
              </a:rPr>
              <a:t>15-5 PH</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smtClean="0"/>
              <a:t>Production capability </a:t>
            </a:r>
            <a:br>
              <a:rPr lang="en-US" dirty="0" smtClean="0"/>
            </a:br>
            <a:r>
              <a:rPr lang="en-US" sz="2200" b="0" i="1" dirty="0"/>
              <a:t>(Through re-melting route i.e. ESR / VAR)</a:t>
            </a:r>
          </a:p>
        </p:txBody>
      </p:sp>
    </p:spTree>
    <p:extLst>
      <p:ext uri="{BB962C8B-B14F-4D97-AF65-F5344CB8AC3E}">
        <p14:creationId xmlns:p14="http://schemas.microsoft.com/office/powerpoint/2010/main" val="1036076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Grades under development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25708877"/>
              </p:ext>
            </p:extLst>
          </p:nvPr>
        </p:nvGraphicFramePr>
        <p:xfrm>
          <a:off x="197923" y="1328865"/>
          <a:ext cx="11603020" cy="5052463"/>
        </p:xfrm>
        <a:graphic>
          <a:graphicData uri="http://schemas.openxmlformats.org/drawingml/2006/table">
            <a:tbl>
              <a:tblPr/>
              <a:tblGrid>
                <a:gridCol w="725898">
                  <a:extLst>
                    <a:ext uri="{9D8B030D-6E8A-4147-A177-3AD203B41FA5}">
                      <a16:colId xmlns:a16="http://schemas.microsoft.com/office/drawing/2014/main" val="20000"/>
                    </a:ext>
                  </a:extLst>
                </a:gridCol>
                <a:gridCol w="384149">
                  <a:extLst>
                    <a:ext uri="{9D8B030D-6E8A-4147-A177-3AD203B41FA5}">
                      <a16:colId xmlns:a16="http://schemas.microsoft.com/office/drawing/2014/main" val="20001"/>
                    </a:ext>
                  </a:extLst>
                </a:gridCol>
                <a:gridCol w="384149">
                  <a:extLst>
                    <a:ext uri="{9D8B030D-6E8A-4147-A177-3AD203B41FA5}">
                      <a16:colId xmlns:a16="http://schemas.microsoft.com/office/drawing/2014/main" val="20002"/>
                    </a:ext>
                  </a:extLst>
                </a:gridCol>
                <a:gridCol w="408315">
                  <a:extLst>
                    <a:ext uri="{9D8B030D-6E8A-4147-A177-3AD203B41FA5}">
                      <a16:colId xmlns:a16="http://schemas.microsoft.com/office/drawing/2014/main" val="20003"/>
                    </a:ext>
                  </a:extLst>
                </a:gridCol>
                <a:gridCol w="384149">
                  <a:extLst>
                    <a:ext uri="{9D8B030D-6E8A-4147-A177-3AD203B41FA5}">
                      <a16:colId xmlns:a16="http://schemas.microsoft.com/office/drawing/2014/main" val="20004"/>
                    </a:ext>
                  </a:extLst>
                </a:gridCol>
                <a:gridCol w="384149">
                  <a:extLst>
                    <a:ext uri="{9D8B030D-6E8A-4147-A177-3AD203B41FA5}">
                      <a16:colId xmlns:a16="http://schemas.microsoft.com/office/drawing/2014/main" val="20005"/>
                    </a:ext>
                  </a:extLst>
                </a:gridCol>
                <a:gridCol w="384149">
                  <a:extLst>
                    <a:ext uri="{9D8B030D-6E8A-4147-A177-3AD203B41FA5}">
                      <a16:colId xmlns:a16="http://schemas.microsoft.com/office/drawing/2014/main" val="20006"/>
                    </a:ext>
                  </a:extLst>
                </a:gridCol>
                <a:gridCol w="285724">
                  <a:extLst>
                    <a:ext uri="{9D8B030D-6E8A-4147-A177-3AD203B41FA5}">
                      <a16:colId xmlns:a16="http://schemas.microsoft.com/office/drawing/2014/main" val="20007"/>
                    </a:ext>
                  </a:extLst>
                </a:gridCol>
                <a:gridCol w="423836">
                  <a:extLst>
                    <a:ext uri="{9D8B030D-6E8A-4147-A177-3AD203B41FA5}">
                      <a16:colId xmlns:a16="http://schemas.microsoft.com/office/drawing/2014/main" val="20008"/>
                    </a:ext>
                  </a:extLst>
                </a:gridCol>
                <a:gridCol w="594235">
                  <a:extLst>
                    <a:ext uri="{9D8B030D-6E8A-4147-A177-3AD203B41FA5}">
                      <a16:colId xmlns:a16="http://schemas.microsoft.com/office/drawing/2014/main" val="20009"/>
                    </a:ext>
                  </a:extLst>
                </a:gridCol>
                <a:gridCol w="1864907">
                  <a:extLst>
                    <a:ext uri="{9D8B030D-6E8A-4147-A177-3AD203B41FA5}">
                      <a16:colId xmlns:a16="http://schemas.microsoft.com/office/drawing/2014/main" val="20010"/>
                    </a:ext>
                  </a:extLst>
                </a:gridCol>
                <a:gridCol w="544422">
                  <a:extLst>
                    <a:ext uri="{9D8B030D-6E8A-4147-A177-3AD203B41FA5}">
                      <a16:colId xmlns:a16="http://schemas.microsoft.com/office/drawing/2014/main" val="20011"/>
                    </a:ext>
                  </a:extLst>
                </a:gridCol>
                <a:gridCol w="603972">
                  <a:extLst>
                    <a:ext uri="{9D8B030D-6E8A-4147-A177-3AD203B41FA5}">
                      <a16:colId xmlns:a16="http://schemas.microsoft.com/office/drawing/2014/main" val="20012"/>
                    </a:ext>
                  </a:extLst>
                </a:gridCol>
                <a:gridCol w="544422">
                  <a:extLst>
                    <a:ext uri="{9D8B030D-6E8A-4147-A177-3AD203B41FA5}">
                      <a16:colId xmlns:a16="http://schemas.microsoft.com/office/drawing/2014/main" val="20013"/>
                    </a:ext>
                  </a:extLst>
                </a:gridCol>
                <a:gridCol w="544422">
                  <a:extLst>
                    <a:ext uri="{9D8B030D-6E8A-4147-A177-3AD203B41FA5}">
                      <a16:colId xmlns:a16="http://schemas.microsoft.com/office/drawing/2014/main" val="20014"/>
                    </a:ext>
                  </a:extLst>
                </a:gridCol>
                <a:gridCol w="544422">
                  <a:extLst>
                    <a:ext uri="{9D8B030D-6E8A-4147-A177-3AD203B41FA5}">
                      <a16:colId xmlns:a16="http://schemas.microsoft.com/office/drawing/2014/main" val="20015"/>
                    </a:ext>
                  </a:extLst>
                </a:gridCol>
                <a:gridCol w="544422">
                  <a:extLst>
                    <a:ext uri="{9D8B030D-6E8A-4147-A177-3AD203B41FA5}">
                      <a16:colId xmlns:a16="http://schemas.microsoft.com/office/drawing/2014/main" val="20016"/>
                    </a:ext>
                  </a:extLst>
                </a:gridCol>
                <a:gridCol w="544422">
                  <a:extLst>
                    <a:ext uri="{9D8B030D-6E8A-4147-A177-3AD203B41FA5}">
                      <a16:colId xmlns:a16="http://schemas.microsoft.com/office/drawing/2014/main" val="20017"/>
                    </a:ext>
                  </a:extLst>
                </a:gridCol>
                <a:gridCol w="1508856">
                  <a:extLst>
                    <a:ext uri="{9D8B030D-6E8A-4147-A177-3AD203B41FA5}">
                      <a16:colId xmlns:a16="http://schemas.microsoft.com/office/drawing/2014/main" val="20018"/>
                    </a:ext>
                  </a:extLst>
                </a:gridCol>
              </a:tblGrid>
              <a:tr h="437426">
                <a:tc>
                  <a:txBody>
                    <a:bodyPr/>
                    <a:lstStyle/>
                    <a:p>
                      <a:pPr algn="ctr" fontAlgn="ctr"/>
                      <a:r>
                        <a:rPr lang="en-US" sz="1400" b="1" i="0" u="none" strike="noStrike" dirty="0">
                          <a:solidFill>
                            <a:srgbClr val="000000"/>
                          </a:solidFill>
                          <a:latin typeface="+mj-lt"/>
                        </a:rPr>
                        <a:t>Steel </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8">
                  <a:txBody>
                    <a:bodyPr/>
                    <a:lstStyle/>
                    <a:p>
                      <a:pPr algn="ctr" fontAlgn="ctr"/>
                      <a:r>
                        <a:rPr lang="en-US" sz="1400" b="1" i="0" u="none" strike="noStrike" dirty="0">
                          <a:solidFill>
                            <a:srgbClr val="000000"/>
                          </a:solidFill>
                          <a:latin typeface="+mj-lt"/>
                        </a:rPr>
                        <a:t>Chemical Composition (</a:t>
                      </a:r>
                      <a:r>
                        <a:rPr lang="en-US" sz="1400" b="1" i="0" u="none" strike="noStrike" dirty="0" err="1">
                          <a:solidFill>
                            <a:srgbClr val="000000"/>
                          </a:solidFill>
                          <a:latin typeface="+mj-lt"/>
                        </a:rPr>
                        <a:t>wt</a:t>
                      </a:r>
                      <a:r>
                        <a:rPr lang="en-US" sz="1400" b="1" i="0" u="none" strike="noStrike" dirty="0">
                          <a:solidFill>
                            <a:srgbClr val="000000"/>
                          </a:solidFill>
                          <a:latin typeface="+mj-lt"/>
                        </a:rPr>
                        <a:t> %)</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Size (mm)</a:t>
                      </a:r>
                    </a:p>
                    <a:p>
                      <a:pPr algn="ctr" fontAlgn="ctr"/>
                      <a:endParaRPr lang="en-US" sz="1400" b="1"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n-US" sz="1400" b="1" i="0" u="none" strike="noStrike" dirty="0">
                          <a:solidFill>
                            <a:srgbClr val="000000"/>
                          </a:solidFill>
                          <a:latin typeface="+mj-lt"/>
                        </a:rPr>
                        <a:t>Heat Treatment</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7">
                  <a:txBody>
                    <a:bodyPr/>
                    <a:lstStyle/>
                    <a:p>
                      <a:pPr algn="ctr" fontAlgn="ctr"/>
                      <a:r>
                        <a:rPr lang="en-US" sz="1400" b="1" i="0" u="none" strike="noStrike" dirty="0">
                          <a:solidFill>
                            <a:srgbClr val="000000"/>
                          </a:solidFill>
                          <a:latin typeface="+mj-lt"/>
                        </a:rPr>
                        <a:t>Mechanical Properties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smtClean="0">
                          <a:solidFill>
                            <a:srgbClr val="000000"/>
                          </a:solidFill>
                          <a:latin typeface="+mj-lt"/>
                        </a:rPr>
                        <a:t>Applications</a:t>
                      </a:r>
                      <a:endParaRPr lang="en-US" sz="1400" b="1"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488481">
                <a:tc>
                  <a:txBody>
                    <a:bodyPr/>
                    <a:lstStyle/>
                    <a:p>
                      <a:pPr algn="ctr" fontAlgn="ctr"/>
                      <a:r>
                        <a:rPr lang="en-US" sz="1400" b="1" i="0" u="none" strike="noStrike" dirty="0">
                          <a:solidFill>
                            <a:srgbClr val="000000"/>
                          </a:solidFill>
                          <a:latin typeface="+mj-lt"/>
                        </a:rPr>
                        <a:t>Grade</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C</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Si</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err="1">
                          <a:solidFill>
                            <a:srgbClr val="000000"/>
                          </a:solidFill>
                          <a:latin typeface="+mj-lt"/>
                        </a:rPr>
                        <a:t>Mn</a:t>
                      </a:r>
                      <a:endParaRPr lang="en-US" sz="1400" b="0"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Cr</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Ni</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Mo</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Co</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latin typeface="+mj-lt"/>
                        </a:rPr>
                        <a:t>V</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pPr algn="ctr" fontAlgn="ctr"/>
                      <a:endParaRPr lang="en-US" sz="1400" b="0" i="0" u="none" strike="noStrike" dirty="0">
                        <a:solidFill>
                          <a:srgbClr val="000000"/>
                        </a:solidFill>
                        <a:latin typeface="Calibri"/>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latin typeface="Calibri"/>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YS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0" i="0" u="none" strike="noStrike" dirty="0">
                          <a:solidFill>
                            <a:srgbClr val="000000"/>
                          </a:solidFill>
                          <a:latin typeface="+mj-lt"/>
                        </a:rPr>
                        <a:t>UTS (</a:t>
                      </a:r>
                      <a:r>
                        <a:rPr lang="en-US" sz="1400" b="0" i="0" u="none" strike="noStrike" dirty="0" err="1">
                          <a:solidFill>
                            <a:srgbClr val="000000"/>
                          </a:solidFill>
                          <a:latin typeface="+mj-lt"/>
                        </a:rPr>
                        <a:t>MPa</a:t>
                      </a:r>
                      <a:r>
                        <a:rPr lang="en-US" sz="1400" b="0" i="0" u="none" strike="noStrike" dirty="0">
                          <a:solidFill>
                            <a:srgbClr val="000000"/>
                          </a:solidFill>
                          <a:latin typeface="+mj-lt"/>
                        </a:rPr>
                        <a:t>)</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0" i="0" u="none" strike="noStrike" dirty="0">
                          <a:solidFill>
                            <a:srgbClr val="000000"/>
                          </a:solidFill>
                          <a:latin typeface="+mj-lt"/>
                        </a:rPr>
                        <a:t>%E</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0" i="0" u="none" strike="noStrike" dirty="0">
                          <a:solidFill>
                            <a:srgbClr val="000000"/>
                          </a:solidFill>
                          <a:latin typeface="+mj-lt"/>
                        </a:rPr>
                        <a:t>%RA</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0" i="0" u="none" strike="noStrike" dirty="0">
                          <a:solidFill>
                            <a:srgbClr val="000000"/>
                          </a:solidFill>
                          <a:latin typeface="+mj-lt"/>
                        </a:rPr>
                        <a:t>CVN, J</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0" i="0" u="none" strike="noStrike" dirty="0">
                          <a:solidFill>
                            <a:srgbClr val="000000"/>
                          </a:solidFill>
                          <a:latin typeface="+mj-lt"/>
                        </a:rPr>
                        <a:t>KIC, </a:t>
                      </a:r>
                      <a:r>
                        <a:rPr lang="en-US" sz="1400" b="0" i="0" u="none" strike="noStrike" dirty="0" err="1">
                          <a:solidFill>
                            <a:srgbClr val="000000"/>
                          </a:solidFill>
                          <a:latin typeface="+mj-lt"/>
                        </a:rPr>
                        <a:t>MPa√m</a:t>
                      </a:r>
                      <a:endParaRPr lang="en-US" sz="1400" b="0"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b="0" i="0" u="none" strike="noStrike" dirty="0">
                          <a:solidFill>
                            <a:srgbClr val="000000"/>
                          </a:solidFill>
                          <a:latin typeface="+mj-lt"/>
                        </a:rPr>
                        <a:t>YS/ UTS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pPr algn="ctr" fontAlgn="ctr"/>
                      <a:endParaRPr lang="en-US" sz="1400" b="0" i="0" u="none" strike="noStrike" dirty="0">
                        <a:solidFill>
                          <a:srgbClr val="000000"/>
                        </a:solidFill>
                        <a:latin typeface="Calibri"/>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519">
                <a:tc>
                  <a:txBody>
                    <a:bodyPr/>
                    <a:lstStyle/>
                    <a:p>
                      <a:pPr algn="ctr" fontAlgn="ctr"/>
                      <a:r>
                        <a:rPr lang="en-US" sz="1400" b="1" i="0" u="none" strike="noStrike" dirty="0">
                          <a:solidFill>
                            <a:srgbClr val="000000"/>
                          </a:solidFill>
                          <a:latin typeface="+mj-lt"/>
                        </a:rPr>
                        <a:t>K190</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0.36</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1.93</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0.75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2.5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3.06</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0.49</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 </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65 RCS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mj-lt"/>
                        </a:rPr>
                        <a:t>Hardening -1040°C/2hrs/OQ</a:t>
                      </a:r>
                      <a:br>
                        <a:rPr lang="en-US" sz="1200" b="0" i="0" u="none" strike="noStrike" dirty="0">
                          <a:solidFill>
                            <a:srgbClr val="000000"/>
                          </a:solidFill>
                          <a:latin typeface="+mj-lt"/>
                        </a:rPr>
                      </a:br>
                      <a:r>
                        <a:rPr lang="en-US" sz="1200" b="0" i="0" u="none" strike="noStrike" dirty="0">
                          <a:solidFill>
                            <a:srgbClr val="000000"/>
                          </a:solidFill>
                          <a:latin typeface="+mj-lt"/>
                        </a:rPr>
                        <a:t>Tempering - 210°C/4hrs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1421</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1882</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12.96</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40</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34</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87</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0.82</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mj-lt"/>
                        </a:rPr>
                        <a:t>Defense &amp; Aerospace</a:t>
                      </a:r>
                      <a:endParaRPr lang="en-US" sz="1400" b="0"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2519">
                <a:tc>
                  <a:txBody>
                    <a:bodyPr/>
                    <a:lstStyle/>
                    <a:p>
                      <a:pPr algn="ctr" fontAlgn="ctr"/>
                      <a:r>
                        <a:rPr lang="en-US" sz="1400" b="1" i="0" u="none" strike="noStrike" dirty="0">
                          <a:solidFill>
                            <a:srgbClr val="000000"/>
                          </a:solidFill>
                          <a:latin typeface="+mj-lt"/>
                        </a:rPr>
                        <a:t>DMR 1700</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latin typeface="+mj-lt"/>
                        </a:rPr>
                        <a:t>0.35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1.92</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0.55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1.15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3.05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0.51</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0.3</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latin typeface="+mj-lt"/>
                        </a:rPr>
                        <a:t> </a:t>
                      </a:r>
                      <a:r>
                        <a:rPr lang="en-US" sz="1400" b="0" i="0" u="none" strike="noStrike" dirty="0" smtClean="0">
                          <a:solidFill>
                            <a:srgbClr val="000000"/>
                          </a:solidFill>
                          <a:latin typeface="+mj-lt"/>
                        </a:rPr>
                        <a:t>-</a:t>
                      </a:r>
                      <a:endParaRPr lang="en-US" sz="1400" b="0"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60 RCS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0000"/>
                          </a:solidFill>
                          <a:latin typeface="+mj-lt"/>
                        </a:rPr>
                        <a:t>Hardening - 940°C/2hrs/OQ </a:t>
                      </a:r>
                      <a:br>
                        <a:rPr lang="en-US" sz="1200" b="0" i="0" u="none" strike="noStrike" dirty="0">
                          <a:solidFill>
                            <a:srgbClr val="000000"/>
                          </a:solidFill>
                          <a:latin typeface="+mj-lt"/>
                        </a:rPr>
                      </a:br>
                      <a:r>
                        <a:rPr lang="en-US" sz="1200" b="0" i="0" u="none" strike="noStrike" dirty="0">
                          <a:solidFill>
                            <a:srgbClr val="000000"/>
                          </a:solidFill>
                          <a:latin typeface="+mj-lt"/>
                        </a:rPr>
                        <a:t>Tempering - 280°C/4hrs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1602</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1889</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10.14</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37.96</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30</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77.08</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a:solidFill>
                            <a:srgbClr val="000000"/>
                          </a:solidFill>
                          <a:latin typeface="+mj-lt"/>
                        </a:rPr>
                        <a:t>0.85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rgbClr val="000000"/>
                          </a:solidFill>
                          <a:latin typeface="+mj-lt"/>
                        </a:rPr>
                        <a:t>Missile casing</a:t>
                      </a:r>
                      <a:endParaRPr lang="en-US" sz="1400" b="0"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81194">
                <a:tc>
                  <a:txBody>
                    <a:bodyPr/>
                    <a:lstStyle/>
                    <a:p>
                      <a:pPr marL="0" algn="ctr" rtl="0" eaLnBrk="1" fontAlgn="ctr" latinLnBrk="0" hangingPunct="1"/>
                      <a:r>
                        <a:rPr kumimoji="0" lang="en-IN" sz="1400" b="1" i="0" u="none" strike="noStrike" kern="1200" dirty="0" smtClean="0">
                          <a:solidFill>
                            <a:srgbClr val="000000"/>
                          </a:solidFill>
                          <a:latin typeface="+mj-lt"/>
                          <a:ea typeface="+mn-ea"/>
                          <a:cs typeface="+mn-cs"/>
                        </a:rPr>
                        <a:t>K150</a:t>
                      </a:r>
                      <a:endParaRPr kumimoji="0" lang="en-IN" sz="1400" b="1"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0.26</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0.28</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0.42</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1.63</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2.54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0.51</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60 RCS</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j-lt"/>
                        </a:rPr>
                        <a:t>Normalizing – 925°C/2Hrs</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j-lt"/>
                        </a:rPr>
                        <a:t>Hardening - 885°C/2hrs/WQ </a:t>
                      </a:r>
                      <a:br>
                        <a:rPr lang="en-US" sz="1200" b="0" i="0" u="none" strike="noStrike" dirty="0" smtClean="0">
                          <a:solidFill>
                            <a:srgbClr val="000000"/>
                          </a:solidFill>
                          <a:latin typeface="+mj-lt"/>
                        </a:rPr>
                      </a:br>
                      <a:r>
                        <a:rPr lang="en-US" sz="1200" b="0" i="0" u="none" strike="noStrike" dirty="0" smtClean="0">
                          <a:solidFill>
                            <a:srgbClr val="000000"/>
                          </a:solidFill>
                          <a:latin typeface="+mj-lt"/>
                        </a:rPr>
                        <a:t>Tempering - 220°C/4hrs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1376</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1584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11.54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47.89</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34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78.14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0.87</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1400" b="0" i="0" u="none" strike="noStrike" kern="1200" dirty="0" err="1" smtClean="0">
                          <a:solidFill>
                            <a:srgbClr val="000000"/>
                          </a:solidFill>
                          <a:latin typeface="+mj-lt"/>
                          <a:ea typeface="+mn-ea"/>
                          <a:cs typeface="+mn-cs"/>
                        </a:rPr>
                        <a:t>Armour</a:t>
                      </a:r>
                      <a:r>
                        <a:rPr kumimoji="0" lang="en-US" sz="1400" b="0" i="0" u="none" strike="noStrike" kern="1200" baseline="0" dirty="0" smtClean="0">
                          <a:solidFill>
                            <a:srgbClr val="000000"/>
                          </a:solidFill>
                          <a:latin typeface="+mj-lt"/>
                          <a:ea typeface="+mn-ea"/>
                          <a:cs typeface="+mn-cs"/>
                        </a:rPr>
                        <a:t> vehicles</a:t>
                      </a:r>
                      <a:endParaRPr kumimoji="0" lang="en-US"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194">
                <a:tc>
                  <a:txBody>
                    <a:bodyPr/>
                    <a:lstStyle/>
                    <a:p>
                      <a:pPr marL="0" algn="ctr" rtl="0" eaLnBrk="1" fontAlgn="ctr" latinLnBrk="0" hangingPunct="1"/>
                      <a:r>
                        <a:rPr kumimoji="0" lang="en-IN" sz="1400" b="1" i="0" u="none" strike="noStrike" kern="1200" dirty="0" smtClean="0">
                          <a:solidFill>
                            <a:srgbClr val="000000"/>
                          </a:solidFill>
                          <a:latin typeface="+mj-lt"/>
                          <a:ea typeface="+mn-ea"/>
                          <a:cs typeface="+mn-cs"/>
                        </a:rPr>
                        <a:t>K43</a:t>
                      </a:r>
                      <a:endParaRPr kumimoji="0" lang="en-IN" sz="1400" b="1"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0.33</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0.1</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0.46</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2.0</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3.53</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0.59</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100</a:t>
                      </a:r>
                      <a:r>
                        <a:rPr kumimoji="0" lang="en-IN" sz="1400" b="0" i="0" u="none" strike="noStrike" kern="1200" baseline="0" dirty="0" smtClean="0">
                          <a:solidFill>
                            <a:srgbClr val="000000"/>
                          </a:solidFill>
                          <a:latin typeface="+mj-lt"/>
                          <a:ea typeface="+mn-ea"/>
                          <a:cs typeface="+mn-cs"/>
                        </a:rPr>
                        <a:t> RCS</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j-lt"/>
                        </a:rPr>
                        <a:t>Normalizing – 950°C/2Hrs</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j-lt"/>
                        </a:rPr>
                        <a:t>Hardening - 860°C/2hrs/WQ </a:t>
                      </a:r>
                      <a:br>
                        <a:rPr lang="en-US" sz="1200" b="0" i="0" u="none" strike="noStrike" dirty="0" smtClean="0">
                          <a:solidFill>
                            <a:srgbClr val="000000"/>
                          </a:solidFill>
                          <a:latin typeface="+mj-lt"/>
                        </a:rPr>
                      </a:br>
                      <a:r>
                        <a:rPr lang="en-US" sz="1200" b="0" i="0" u="none" strike="noStrike" dirty="0" smtClean="0">
                          <a:solidFill>
                            <a:srgbClr val="000000"/>
                          </a:solidFill>
                          <a:latin typeface="+mj-lt"/>
                        </a:rPr>
                        <a:t>Tempering - 565°C/4hrs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964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1070</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14</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62</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81@ -20°C</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190</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IN" sz="1400" b="0" i="0" u="none" strike="noStrike" kern="1200" dirty="0" smtClean="0">
                          <a:solidFill>
                            <a:srgbClr val="000000"/>
                          </a:solidFill>
                          <a:latin typeface="+mj-lt"/>
                          <a:ea typeface="+mn-ea"/>
                          <a:cs typeface="+mn-cs"/>
                        </a:rPr>
                        <a:t>0.9</a:t>
                      </a:r>
                      <a:endParaRPr kumimoji="0" lang="en-IN"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ctr" latinLnBrk="0" hangingPunct="1"/>
                      <a:r>
                        <a:rPr kumimoji="0" lang="en-US" sz="1400" b="0" i="0" u="none" strike="noStrike" kern="1200" dirty="0" smtClean="0">
                          <a:solidFill>
                            <a:srgbClr val="000000"/>
                          </a:solidFill>
                          <a:latin typeface="+mj-lt"/>
                          <a:ea typeface="+mn-ea"/>
                          <a:cs typeface="+mn-cs"/>
                        </a:rPr>
                        <a:t>Oil &amp; Gas and Engineering</a:t>
                      </a:r>
                      <a:endParaRPr kumimoji="0" lang="en-US" sz="1400" b="0" i="0" u="none" strike="noStrike" kern="1200" dirty="0">
                        <a:solidFill>
                          <a:srgbClr val="000000"/>
                        </a:solidFill>
                        <a:latin typeface="+mj-lt"/>
                        <a:ea typeface="+mn-ea"/>
                        <a:cs typeface="+mn-cs"/>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881194">
                <a:tc>
                  <a:txBody>
                    <a:bodyPr/>
                    <a:lstStyle/>
                    <a:p>
                      <a:pPr algn="ctr" fontAlgn="ctr"/>
                      <a:r>
                        <a:rPr lang="en-US" sz="1400" b="1" i="0" u="none" strike="noStrike" dirty="0">
                          <a:solidFill>
                            <a:srgbClr val="000000"/>
                          </a:solidFill>
                          <a:latin typeface="+mj-lt"/>
                        </a:rPr>
                        <a:t>300M</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0.4</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1.5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0.7</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0.8</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1.8</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mj-lt"/>
                        </a:rPr>
                        <a:t>0.4</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mj-lt"/>
                        </a:rPr>
                        <a:t>0.07</a:t>
                      </a:r>
                      <a:r>
                        <a:rPr lang="en-US" sz="1400" b="0" i="0" u="none" strike="noStrike" dirty="0">
                          <a:solidFill>
                            <a:srgbClr val="000000"/>
                          </a:solidFill>
                          <a:latin typeface="+mj-lt"/>
                        </a:rPr>
                        <a:t> </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75 RCS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latin typeface="+mj-lt"/>
                        </a:rPr>
                        <a:t>Hardeniing</a:t>
                      </a:r>
                      <a:r>
                        <a:rPr lang="en-US" sz="1200" b="0" i="0" u="none" strike="noStrike" dirty="0">
                          <a:solidFill>
                            <a:srgbClr val="000000"/>
                          </a:solidFill>
                          <a:latin typeface="+mj-lt"/>
                        </a:rPr>
                        <a:t> - 870°C/2.5Hrs/OQ</a:t>
                      </a:r>
                      <a:br>
                        <a:rPr lang="en-US" sz="1200" b="0" i="0" u="none" strike="noStrike" dirty="0">
                          <a:solidFill>
                            <a:srgbClr val="000000"/>
                          </a:solidFill>
                          <a:latin typeface="+mj-lt"/>
                        </a:rPr>
                      </a:br>
                      <a:r>
                        <a:rPr lang="en-US" sz="1200" b="0" i="0" u="none" strike="noStrike" dirty="0">
                          <a:solidFill>
                            <a:srgbClr val="000000"/>
                          </a:solidFill>
                          <a:latin typeface="+mj-lt"/>
                        </a:rPr>
                        <a:t>Double tempering - 300°C/4Hrs</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1718</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1983</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8.5</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24</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59</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mj-lt"/>
                        </a:rPr>
                        <a:t>0.87</a:t>
                      </a: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mj-lt"/>
                        </a:rPr>
                        <a:t>Landing Gear</a:t>
                      </a:r>
                      <a:endParaRPr lang="en-US" sz="1400" b="0" i="0" u="none" strike="noStrike" dirty="0">
                        <a:solidFill>
                          <a:srgbClr val="000000"/>
                        </a:solidFill>
                        <a:latin typeface="+mj-lt"/>
                      </a:endParaRPr>
                    </a:p>
                  </a:txBody>
                  <a:tcPr marL="6337" marR="6337" marT="6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187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Quality Facilities</a:t>
            </a:r>
          </a:p>
        </p:txBody>
      </p:sp>
      <p:sp>
        <p:nvSpPr>
          <p:cNvPr id="3" name="Slide Number Placeholder 2"/>
          <p:cNvSpPr>
            <a:spLocks noGrp="1"/>
          </p:cNvSpPr>
          <p:nvPr>
            <p:ph type="sldNum" sz="quarter" idx="11"/>
          </p:nvPr>
        </p:nvSpPr>
        <p:spPr/>
        <p:txBody>
          <a:bodyPr/>
          <a:lstStyle/>
          <a:p>
            <a:pPr>
              <a:defRPr/>
            </a:pPr>
            <a:fld id="{5ED11522-81C0-4A21-8348-29533541A4D1}" type="slidenum">
              <a:rPr lang="en-US" smtClean="0"/>
              <a:pPr>
                <a:defRPr/>
              </a:pPr>
              <a:t>35</a:t>
            </a:fld>
            <a:endParaRPr lang="en-US" dirty="0"/>
          </a:p>
        </p:txBody>
      </p:sp>
    </p:spTree>
    <p:extLst>
      <p:ext uri="{BB962C8B-B14F-4D97-AF65-F5344CB8AC3E}">
        <p14:creationId xmlns:p14="http://schemas.microsoft.com/office/powerpoint/2010/main" val="235457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altLang="en-US" dirty="0" smtClean="0"/>
              <a:t>Quality Assurance Facilities at Saarloha   </a:t>
            </a:r>
            <a:br>
              <a:rPr lang="en-US" altLang="en-US" dirty="0" smtClean="0"/>
            </a:br>
            <a:r>
              <a:rPr lang="en-US" altLang="en-US" dirty="0" smtClean="0"/>
              <a:t>(NABL </a:t>
            </a:r>
            <a:r>
              <a:rPr lang="en-US" altLang="en-US" dirty="0"/>
              <a:t>accredited Lab)</a:t>
            </a:r>
            <a:endParaRPr lang="en-US" dirty="0"/>
          </a:p>
        </p:txBody>
      </p:sp>
      <p:sp>
        <p:nvSpPr>
          <p:cNvPr id="3" name="Content Placeholder 2"/>
          <p:cNvSpPr>
            <a:spLocks noGrp="1"/>
          </p:cNvSpPr>
          <p:nvPr>
            <p:ph sz="quarter" idx="1"/>
          </p:nvPr>
        </p:nvSpPr>
        <p:spPr>
          <a:xfrm>
            <a:off x="2136649" y="1196752"/>
            <a:ext cx="5471520" cy="4176464"/>
          </a:xfrm>
        </p:spPr>
        <p:txBody>
          <a:bodyPr>
            <a:normAutofit/>
          </a:bodyPr>
          <a:lstStyle/>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02 Direct reading emission spectrometers (48 channels)</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03 Mobile Spectrometers</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07 MPI machines &amp; Eddy current testing machine</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Carbon &amp; Sulphur Determinator (LECO make)</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Hydrogen Analyzer &amp; Nitrogen/Oxygen Analyzer (LECO make)</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Structures Metallographic Polishing machines</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Metallurgical microscopes with photography capabilities</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Carl Zeiss microscope (HD-100) with image projection facilities</a:t>
            </a:r>
          </a:p>
          <a:p>
            <a:pPr>
              <a:buClr>
                <a:schemeClr val="tx1"/>
              </a:buClr>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Ultrasonic portable flaw detectors</a:t>
            </a:r>
          </a:p>
        </p:txBody>
      </p:sp>
      <p:pic>
        <p:nvPicPr>
          <p:cNvPr id="4"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535114" y="5373217"/>
            <a:ext cx="9132887" cy="148478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608169" y="1268760"/>
            <a:ext cx="3059832" cy="4104456"/>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57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dirty="0"/>
              <a:t>Quality Assurance Facilities at Saarloha   </a:t>
            </a:r>
            <a:endParaRPr lang="en-US" dirty="0"/>
          </a:p>
        </p:txBody>
      </p:sp>
      <p:sp>
        <p:nvSpPr>
          <p:cNvPr id="3" name="Content Placeholder 2"/>
          <p:cNvSpPr>
            <a:spLocks noGrp="1"/>
          </p:cNvSpPr>
          <p:nvPr>
            <p:ph sz="quarter" idx="1"/>
          </p:nvPr>
        </p:nvSpPr>
        <p:spPr>
          <a:xfrm>
            <a:off x="2136649" y="1196752"/>
            <a:ext cx="7648255" cy="3115816"/>
          </a:xfrm>
        </p:spPr>
        <p:txBody>
          <a:bodyPr>
            <a:normAutofit/>
          </a:bodyPr>
          <a:lstStyle/>
          <a:p>
            <a:pPr>
              <a:lnSpc>
                <a:spcPct val="150000"/>
              </a:lnSpc>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Universal Tensile testing machine (UTM – 40 T)</a:t>
            </a:r>
          </a:p>
          <a:p>
            <a:pPr>
              <a:lnSpc>
                <a:spcPct val="150000"/>
              </a:lnSpc>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Impact at subzero temperature</a:t>
            </a:r>
          </a:p>
          <a:p>
            <a:pPr>
              <a:lnSpc>
                <a:spcPct val="150000"/>
              </a:lnSpc>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Jominy end quench equipment</a:t>
            </a:r>
          </a:p>
          <a:p>
            <a:pPr>
              <a:lnSpc>
                <a:spcPct val="150000"/>
              </a:lnSpc>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Wet analysis lab</a:t>
            </a:r>
          </a:p>
          <a:p>
            <a:pPr>
              <a:lnSpc>
                <a:spcPct val="150000"/>
              </a:lnSpc>
              <a:buFont typeface="Arial" pitchFamily="34" charset="0"/>
              <a:buChar char="•"/>
            </a:pPr>
            <a:r>
              <a:rPr lang="en-US" altLang="en-US" sz="1600" dirty="0">
                <a:solidFill>
                  <a:schemeClr val="tx2">
                    <a:lumMod val="75000"/>
                  </a:schemeClr>
                </a:solidFill>
                <a:latin typeface="Arial" panose="020B0604020202020204" pitchFamily="34" charset="0"/>
                <a:cs typeface="Arial" panose="020B0604020202020204" pitchFamily="34" charset="0"/>
              </a:rPr>
              <a:t>Rockwell, Brinell and Vickers hardness testing machines</a:t>
            </a:r>
          </a:p>
        </p:txBody>
      </p:sp>
      <p:pic>
        <p:nvPicPr>
          <p:cNvPr id="5"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506538" y="4293096"/>
            <a:ext cx="9144001" cy="256490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8693342" y="1200598"/>
            <a:ext cx="1996726" cy="3092499"/>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2594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Baramati Speciality Steels Ltd </a:t>
            </a:r>
            <a:br>
              <a:rPr lang="en-US" sz="3600" b="1" dirty="0"/>
            </a:br>
            <a:r>
              <a:rPr lang="en-US" sz="2400" dirty="0"/>
              <a:t>(Satara, ~120 km from Pune)</a:t>
            </a:r>
            <a:endParaRPr lang="en-US" sz="3600" dirty="0"/>
          </a:p>
        </p:txBody>
      </p:sp>
      <p:sp>
        <p:nvSpPr>
          <p:cNvPr id="3" name="Slide Number Placeholder 2"/>
          <p:cNvSpPr>
            <a:spLocks noGrp="1"/>
          </p:cNvSpPr>
          <p:nvPr>
            <p:ph type="sldNum" sz="quarter" idx="11"/>
          </p:nvPr>
        </p:nvSpPr>
        <p:spPr/>
        <p:txBody>
          <a:bodyPr/>
          <a:lstStyle/>
          <a:p>
            <a:pPr>
              <a:defRPr/>
            </a:pPr>
            <a:fld id="{5ED11522-81C0-4A21-8348-29533541A4D1}" type="slidenum">
              <a:rPr lang="en-US" smtClean="0"/>
              <a:pPr>
                <a:defRPr/>
              </a:pPr>
              <a:t>38</a:t>
            </a:fld>
            <a:endParaRPr lang="en-US" dirty="0"/>
          </a:p>
        </p:txBody>
      </p:sp>
      <p:sp>
        <p:nvSpPr>
          <p:cNvPr id="4" name="Rectangle 3"/>
          <p:cNvSpPr/>
          <p:nvPr/>
        </p:nvSpPr>
        <p:spPr>
          <a:xfrm>
            <a:off x="5181600" y="6382490"/>
            <a:ext cx="5334000" cy="430887"/>
          </a:xfrm>
          <a:prstGeom prst="rect">
            <a:avLst/>
          </a:prstGeom>
          <a:solidFill>
            <a:schemeClr val="bg1"/>
          </a:solidFill>
        </p:spPr>
        <p:txBody>
          <a:bodyPr>
            <a:spAutoFit/>
          </a:bodyPr>
          <a:lstStyle/>
          <a:p>
            <a:pPr algn="r">
              <a:defRPr/>
            </a:pPr>
            <a:r>
              <a:rPr lang="en-US" sz="1000" b="1" dirty="0">
                <a:latin typeface="Arial" charset="0"/>
                <a:sym typeface="Arial" charset="0"/>
              </a:rPr>
              <a:t>BARAMATI SPECIALITY STEELS LTD.</a:t>
            </a:r>
            <a:r>
              <a:rPr lang="en-IN" sz="1000" b="1" dirty="0">
                <a:latin typeface="Arial" charset="0"/>
                <a:sym typeface="Arial" charset="0"/>
              </a:rPr>
              <a:t> </a:t>
            </a:r>
          </a:p>
          <a:p>
            <a:pPr algn="r">
              <a:defRPr/>
            </a:pPr>
            <a:r>
              <a:rPr lang="en-IN" sz="1200" i="1" dirty="0">
                <a:solidFill>
                  <a:srgbClr val="474B78">
                    <a:lumMod val="50000"/>
                  </a:srgbClr>
                </a:solidFill>
              </a:rPr>
              <a:t>Adding Value To Steel</a:t>
            </a:r>
            <a:endParaRPr lang="en-IN" b="1" dirty="0">
              <a:ln w="12700">
                <a:solidFill>
                  <a:srgbClr val="464646">
                    <a:satMod val="155000"/>
                  </a:srgbClr>
                </a:solidFill>
                <a:prstDash val="solid"/>
              </a:ln>
              <a:solidFill>
                <a:srgbClr val="474B78">
                  <a:lumMod val="50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4434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IN" dirty="0"/>
              <a:t>Rolling – Rounds, Squares &amp; Flats</a:t>
            </a:r>
          </a:p>
        </p:txBody>
      </p:sp>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264940"/>
            <a:ext cx="4038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4251" y="3212977"/>
            <a:ext cx="374967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9"/>
          <p:cNvSpPr txBox="1">
            <a:spLocks noChangeArrowheads="1"/>
          </p:cNvSpPr>
          <p:nvPr/>
        </p:nvSpPr>
        <p:spPr bwMode="auto">
          <a:xfrm>
            <a:off x="1905000" y="4539607"/>
            <a:ext cx="40989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510 mm Roughing Mill : Reversible</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380 mm 4 Stand Finishing Mill</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310 mm 4 Stand Continuous Mill</a:t>
            </a:r>
          </a:p>
          <a:p>
            <a:pPr eaLnBrk="1" hangingPunct="1">
              <a:defRPr/>
            </a:pPr>
            <a:endParaRPr lang="en-IN" altLang="en-US" sz="1600" dirty="0">
              <a:solidFill>
                <a:schemeClr val="tx2">
                  <a:lumMod val="75000"/>
                </a:schemeClr>
              </a:solidFill>
              <a:latin typeface="Arial" panose="020B0604020202020204" pitchFamily="34" charset="0"/>
              <a:cs typeface="Arial" panose="020B0604020202020204" pitchFamily="34" charset="0"/>
            </a:endParaRP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10 TPH Fully Automated Reheating Furnace.</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 </a:t>
            </a:r>
          </a:p>
        </p:txBody>
      </p:sp>
      <p:sp>
        <p:nvSpPr>
          <p:cNvPr id="32" name="TextBox 20"/>
          <p:cNvSpPr txBox="1">
            <a:spLocks noChangeArrowheads="1"/>
          </p:cNvSpPr>
          <p:nvPr/>
        </p:nvSpPr>
        <p:spPr bwMode="auto">
          <a:xfrm>
            <a:off x="5973763" y="1215855"/>
            <a:ext cx="37496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Sizes: </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Rounds	: 20 mm to 75 mm</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Squares	: 25 mm to 80 mm</a:t>
            </a:r>
          </a:p>
          <a:p>
            <a:pPr eaLnBrk="1" hangingPunct="1">
              <a:defRPr/>
            </a:pPr>
            <a:endParaRPr lang="en-IN" altLang="en-US" sz="1600" b="1" dirty="0">
              <a:solidFill>
                <a:schemeClr val="tx2">
                  <a:lumMod val="75000"/>
                </a:schemeClr>
              </a:solidFill>
              <a:latin typeface="Arial" panose="020B0604020202020204" pitchFamily="34" charset="0"/>
              <a:cs typeface="Arial" panose="020B0604020202020204" pitchFamily="34" charset="0"/>
            </a:endParaRPr>
          </a:p>
          <a:p>
            <a:pPr eaLnBrk="1" hangingPunct="1">
              <a:defRPr/>
            </a:pPr>
            <a:endParaRPr lang="en-IN" altLang="en-US" sz="1600" b="1" dirty="0">
              <a:solidFill>
                <a:schemeClr val="tx2">
                  <a:lumMod val="75000"/>
                </a:schemeClr>
              </a:solidFill>
              <a:latin typeface="Arial" panose="020B0604020202020204" pitchFamily="34" charset="0"/>
              <a:cs typeface="Arial" panose="020B0604020202020204" pitchFamily="34" charset="0"/>
            </a:endParaRP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Rolling Capacity: </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3000 MT/month</a:t>
            </a:r>
          </a:p>
        </p:txBody>
      </p:sp>
      <p:sp>
        <p:nvSpPr>
          <p:cNvPr id="9" name="Rectangle 8"/>
          <p:cNvSpPr/>
          <p:nvPr/>
        </p:nvSpPr>
        <p:spPr>
          <a:xfrm>
            <a:off x="5181600" y="6382490"/>
            <a:ext cx="5334000" cy="430887"/>
          </a:xfrm>
          <a:prstGeom prst="rect">
            <a:avLst/>
          </a:prstGeom>
          <a:solidFill>
            <a:schemeClr val="bg1"/>
          </a:solidFill>
        </p:spPr>
        <p:txBody>
          <a:bodyPr>
            <a:spAutoFit/>
          </a:bodyPr>
          <a:lstStyle/>
          <a:p>
            <a:pPr algn="r">
              <a:defRPr/>
            </a:pPr>
            <a:r>
              <a:rPr lang="en-US" sz="1000" b="1" dirty="0">
                <a:latin typeface="Arial" charset="0"/>
                <a:sym typeface="Arial" charset="0"/>
              </a:rPr>
              <a:t>BARAMATI SPECIALITY STEELS LTD.</a:t>
            </a:r>
            <a:r>
              <a:rPr lang="en-IN" sz="1000" b="1" dirty="0">
                <a:latin typeface="Arial" charset="0"/>
                <a:sym typeface="Arial" charset="0"/>
              </a:rPr>
              <a:t> </a:t>
            </a:r>
          </a:p>
          <a:p>
            <a:pPr algn="r">
              <a:defRPr/>
            </a:pPr>
            <a:r>
              <a:rPr lang="en-IN" sz="1200" i="1" dirty="0">
                <a:solidFill>
                  <a:srgbClr val="474B78">
                    <a:lumMod val="50000"/>
                  </a:srgbClr>
                </a:solidFill>
              </a:rPr>
              <a:t>Adding Value To Steel</a:t>
            </a:r>
            <a:endParaRPr lang="en-IN" b="1" dirty="0">
              <a:ln w="12700">
                <a:solidFill>
                  <a:srgbClr val="464646">
                    <a:satMod val="155000"/>
                  </a:srgbClr>
                </a:solidFill>
                <a:prstDash val="solid"/>
              </a:ln>
              <a:solidFill>
                <a:srgbClr val="474B78">
                  <a:lumMod val="50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5764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Kalyani Group: A professionally managed Global Conglomerate</a:t>
            </a:r>
          </a:p>
        </p:txBody>
      </p:sp>
      <p:graphicFrame>
        <p:nvGraphicFramePr>
          <p:cNvPr id="4" name="object 6"/>
          <p:cNvGraphicFramePr>
            <a:graphicFrameLocks noGrp="1"/>
          </p:cNvGraphicFramePr>
          <p:nvPr>
            <p:extLst>
              <p:ext uri="{D42A27DB-BD31-4B8C-83A1-F6EECF244321}">
                <p14:modId xmlns:p14="http://schemas.microsoft.com/office/powerpoint/2010/main" val="3013194060"/>
              </p:ext>
            </p:extLst>
          </p:nvPr>
        </p:nvGraphicFramePr>
        <p:xfrm>
          <a:off x="1703513" y="1268760"/>
          <a:ext cx="8795983" cy="5186626"/>
        </p:xfrm>
        <a:graphic>
          <a:graphicData uri="http://schemas.openxmlformats.org/drawingml/2006/table">
            <a:tbl>
              <a:tblPr firstRow="1" bandRow="1">
                <a:tableStyleId>{2D5ABB26-0587-4C30-8999-92F81FD0307C}</a:tableStyleId>
              </a:tblPr>
              <a:tblGrid>
                <a:gridCol w="1971652">
                  <a:extLst>
                    <a:ext uri="{9D8B030D-6E8A-4147-A177-3AD203B41FA5}">
                      <a16:colId xmlns:a16="http://schemas.microsoft.com/office/drawing/2014/main" val="20000"/>
                    </a:ext>
                  </a:extLst>
                </a:gridCol>
                <a:gridCol w="2274777">
                  <a:extLst>
                    <a:ext uri="{9D8B030D-6E8A-4147-A177-3AD203B41FA5}">
                      <a16:colId xmlns:a16="http://schemas.microsoft.com/office/drawing/2014/main" val="20001"/>
                    </a:ext>
                  </a:extLst>
                </a:gridCol>
                <a:gridCol w="2274777">
                  <a:extLst>
                    <a:ext uri="{9D8B030D-6E8A-4147-A177-3AD203B41FA5}">
                      <a16:colId xmlns:a16="http://schemas.microsoft.com/office/drawing/2014/main" val="20002"/>
                    </a:ext>
                  </a:extLst>
                </a:gridCol>
                <a:gridCol w="2274777">
                  <a:extLst>
                    <a:ext uri="{9D8B030D-6E8A-4147-A177-3AD203B41FA5}">
                      <a16:colId xmlns:a16="http://schemas.microsoft.com/office/drawing/2014/main" val="20003"/>
                    </a:ext>
                  </a:extLst>
                </a:gridCol>
              </a:tblGrid>
              <a:tr h="381999">
                <a:tc>
                  <a:txBody>
                    <a:bodyPr/>
                    <a:lstStyle/>
                    <a:p>
                      <a:pPr marL="474980">
                        <a:lnSpc>
                          <a:spcPct val="100000"/>
                        </a:lnSpc>
                        <a:spcBef>
                          <a:spcPts val="265"/>
                        </a:spcBef>
                      </a:pPr>
                      <a:r>
                        <a:rPr sz="1800" b="1" spc="10" dirty="0">
                          <a:solidFill>
                            <a:srgbClr val="FFFFFF"/>
                          </a:solidFill>
                          <a:latin typeface="Arial" panose="020B0604020202020204" pitchFamily="34" charset="0"/>
                          <a:cs typeface="Arial" panose="020B0604020202020204" pitchFamily="34" charset="0"/>
                        </a:rPr>
                        <a:t>S</a:t>
                      </a:r>
                      <a:r>
                        <a:rPr sz="1800" b="1" dirty="0">
                          <a:solidFill>
                            <a:srgbClr val="FFFFFF"/>
                          </a:solidFill>
                          <a:latin typeface="Arial" panose="020B0604020202020204" pitchFamily="34" charset="0"/>
                          <a:cs typeface="Arial" panose="020B0604020202020204" pitchFamily="34" charset="0"/>
                        </a:rPr>
                        <a:t>eg</a:t>
                      </a:r>
                      <a:r>
                        <a:rPr sz="1800" b="1" spc="5" dirty="0">
                          <a:solidFill>
                            <a:srgbClr val="FFFFFF"/>
                          </a:solidFill>
                          <a:latin typeface="Arial" panose="020B0604020202020204" pitchFamily="34" charset="0"/>
                          <a:cs typeface="Arial" panose="020B0604020202020204" pitchFamily="34" charset="0"/>
                        </a:rPr>
                        <a:t>m</a:t>
                      </a:r>
                      <a:r>
                        <a:rPr sz="1800" b="1" dirty="0">
                          <a:solidFill>
                            <a:srgbClr val="FFFFFF"/>
                          </a:solidFill>
                          <a:latin typeface="Arial" panose="020B0604020202020204" pitchFamily="34" charset="0"/>
                          <a:cs typeface="Arial" panose="020B0604020202020204" pitchFamily="34" charset="0"/>
                        </a:rPr>
                        <a:t>e</a:t>
                      </a:r>
                      <a:r>
                        <a:rPr sz="1800" b="1" spc="5" dirty="0">
                          <a:solidFill>
                            <a:srgbClr val="FFFFFF"/>
                          </a:solidFill>
                          <a:latin typeface="Arial" panose="020B0604020202020204" pitchFamily="34" charset="0"/>
                          <a:cs typeface="Arial" panose="020B0604020202020204" pitchFamily="34" charset="0"/>
                        </a:rPr>
                        <a:t>n</a:t>
                      </a:r>
                      <a:r>
                        <a:rPr sz="1800" b="1" dirty="0">
                          <a:solidFill>
                            <a:srgbClr val="FFFFFF"/>
                          </a:solidFill>
                          <a:latin typeface="Arial" panose="020B0604020202020204" pitchFamily="34" charset="0"/>
                          <a:cs typeface="Arial" panose="020B0604020202020204" pitchFamily="34" charset="0"/>
                        </a:rPr>
                        <a:t>t</a:t>
                      </a:r>
                      <a:endParaRPr sz="1800" dirty="0">
                        <a:latin typeface="Arial" panose="020B0604020202020204" pitchFamily="34" charset="0"/>
                        <a:cs typeface="Arial" panose="020B0604020202020204" pitchFamily="34" charset="0"/>
                      </a:endParaRPr>
                    </a:p>
                  </a:txBody>
                  <a:tcPr marL="36000" marR="36000" marT="36000" marB="36000">
                    <a:lnL w="12700">
                      <a:solidFill>
                        <a:srgbClr val="000000"/>
                      </a:solidFill>
                      <a:prstDash val="solid"/>
                    </a:lnL>
                    <a:lnT w="12700">
                      <a:solidFill>
                        <a:srgbClr val="000000"/>
                      </a:solidFill>
                      <a:prstDash val="solid"/>
                    </a:lnT>
                    <a:lnB w="12700">
                      <a:solidFill>
                        <a:srgbClr val="000000"/>
                      </a:solidFill>
                      <a:prstDash val="solid"/>
                    </a:lnB>
                    <a:solidFill>
                      <a:srgbClr val="1F487C"/>
                    </a:solidFill>
                  </a:tcPr>
                </a:tc>
                <a:tc>
                  <a:txBody>
                    <a:bodyPr/>
                    <a:lstStyle/>
                    <a:p>
                      <a:pPr algn="ctr">
                        <a:lnSpc>
                          <a:spcPct val="100000"/>
                        </a:lnSpc>
                        <a:spcBef>
                          <a:spcPts val="265"/>
                        </a:spcBef>
                      </a:pPr>
                      <a:r>
                        <a:rPr sz="1800" b="1" spc="-5" dirty="0">
                          <a:solidFill>
                            <a:srgbClr val="FFFFFF"/>
                          </a:solidFill>
                          <a:latin typeface="Arial" panose="020B0604020202020204" pitchFamily="34" charset="0"/>
                          <a:cs typeface="Arial" panose="020B0604020202020204" pitchFamily="34" charset="0"/>
                        </a:rPr>
                        <a:t>I</a:t>
                      </a:r>
                      <a:r>
                        <a:rPr sz="1800" b="1" dirty="0">
                          <a:solidFill>
                            <a:srgbClr val="FFFFFF"/>
                          </a:solidFill>
                          <a:latin typeface="Arial" panose="020B0604020202020204" pitchFamily="34" charset="0"/>
                          <a:cs typeface="Arial" panose="020B0604020202020204" pitchFamily="34" charset="0"/>
                        </a:rPr>
                        <a:t>n</a:t>
                      </a:r>
                      <a:r>
                        <a:rPr sz="1800" b="1" spc="5" dirty="0">
                          <a:solidFill>
                            <a:srgbClr val="FFFFFF"/>
                          </a:solidFill>
                          <a:latin typeface="Arial" panose="020B0604020202020204" pitchFamily="34" charset="0"/>
                          <a:cs typeface="Arial" panose="020B0604020202020204" pitchFamily="34" charset="0"/>
                        </a:rPr>
                        <a:t>d</a:t>
                      </a:r>
                      <a:r>
                        <a:rPr sz="1800" b="1" spc="-5" dirty="0">
                          <a:solidFill>
                            <a:srgbClr val="FFFFFF"/>
                          </a:solidFill>
                          <a:latin typeface="Arial" panose="020B0604020202020204" pitchFamily="34" charset="0"/>
                          <a:cs typeface="Arial" panose="020B0604020202020204" pitchFamily="34" charset="0"/>
                        </a:rPr>
                        <a:t>ia</a:t>
                      </a:r>
                      <a:endParaRPr sz="1800" dirty="0">
                        <a:latin typeface="Arial" panose="020B0604020202020204" pitchFamily="34" charset="0"/>
                        <a:cs typeface="Arial" panose="020B0604020202020204" pitchFamily="34" charset="0"/>
                      </a:endParaRPr>
                    </a:p>
                  </a:txBody>
                  <a:tcPr marL="36000" marR="36000" marT="36000" marB="36000">
                    <a:lnT w="12700">
                      <a:solidFill>
                        <a:srgbClr val="000000"/>
                      </a:solidFill>
                      <a:prstDash val="solid"/>
                    </a:lnT>
                    <a:lnB w="12700">
                      <a:solidFill>
                        <a:srgbClr val="000000"/>
                      </a:solidFill>
                      <a:prstDash val="solid"/>
                    </a:lnB>
                    <a:solidFill>
                      <a:srgbClr val="1F487C"/>
                    </a:solidFill>
                  </a:tcPr>
                </a:tc>
                <a:tc>
                  <a:txBody>
                    <a:bodyPr/>
                    <a:lstStyle/>
                    <a:p>
                      <a:pPr marL="694055">
                        <a:lnSpc>
                          <a:spcPct val="100000"/>
                        </a:lnSpc>
                        <a:spcBef>
                          <a:spcPts val="265"/>
                        </a:spcBef>
                      </a:pPr>
                      <a:r>
                        <a:rPr sz="1800" b="1" spc="-5" dirty="0">
                          <a:solidFill>
                            <a:srgbClr val="FFFFFF"/>
                          </a:solidFill>
                          <a:latin typeface="Arial" panose="020B0604020202020204" pitchFamily="34" charset="0"/>
                          <a:cs typeface="Arial" panose="020B0604020202020204" pitchFamily="34" charset="0"/>
                        </a:rPr>
                        <a:t>E</a:t>
                      </a:r>
                      <a:r>
                        <a:rPr sz="1800" b="1" spc="5" dirty="0">
                          <a:solidFill>
                            <a:srgbClr val="FFFFFF"/>
                          </a:solidFill>
                          <a:latin typeface="Arial" panose="020B0604020202020204" pitchFamily="34" charset="0"/>
                          <a:cs typeface="Arial" panose="020B0604020202020204" pitchFamily="34" charset="0"/>
                        </a:rPr>
                        <a:t>u</a:t>
                      </a:r>
                      <a:r>
                        <a:rPr sz="1800" b="1" spc="-30" dirty="0">
                          <a:solidFill>
                            <a:srgbClr val="FFFFFF"/>
                          </a:solidFill>
                          <a:latin typeface="Arial" panose="020B0604020202020204" pitchFamily="34" charset="0"/>
                          <a:cs typeface="Arial" panose="020B0604020202020204" pitchFamily="34" charset="0"/>
                        </a:rPr>
                        <a:t>r</a:t>
                      </a:r>
                      <a:r>
                        <a:rPr sz="1800" b="1" spc="-5" dirty="0">
                          <a:solidFill>
                            <a:srgbClr val="FFFFFF"/>
                          </a:solidFill>
                          <a:latin typeface="Arial" panose="020B0604020202020204" pitchFamily="34" charset="0"/>
                          <a:cs typeface="Arial" panose="020B0604020202020204" pitchFamily="34" charset="0"/>
                        </a:rPr>
                        <a:t>o</a:t>
                      </a:r>
                      <a:r>
                        <a:rPr sz="1800" b="1" dirty="0">
                          <a:solidFill>
                            <a:srgbClr val="FFFFFF"/>
                          </a:solidFill>
                          <a:latin typeface="Arial" panose="020B0604020202020204" pitchFamily="34" charset="0"/>
                          <a:cs typeface="Arial" panose="020B0604020202020204" pitchFamily="34" charset="0"/>
                        </a:rPr>
                        <a:t>pe</a:t>
                      </a:r>
                      <a:endParaRPr sz="1800" dirty="0">
                        <a:latin typeface="Arial" panose="020B0604020202020204" pitchFamily="34" charset="0"/>
                        <a:cs typeface="Arial" panose="020B0604020202020204" pitchFamily="34" charset="0"/>
                      </a:endParaRPr>
                    </a:p>
                  </a:txBody>
                  <a:tcPr marL="36000" marR="36000" marT="36000" marB="36000">
                    <a:lnT w="12700">
                      <a:solidFill>
                        <a:srgbClr val="000000"/>
                      </a:solidFill>
                      <a:prstDash val="solid"/>
                    </a:lnT>
                    <a:lnB w="12700" cap="flat" cmpd="sng" algn="ctr">
                      <a:solidFill>
                        <a:srgbClr val="000000"/>
                      </a:solidFill>
                      <a:prstDash val="solid"/>
                      <a:round/>
                      <a:headEnd type="none" w="med" len="med"/>
                      <a:tailEnd type="none" w="med" len="med"/>
                    </a:lnB>
                    <a:solidFill>
                      <a:srgbClr val="1F487C"/>
                    </a:solidFill>
                  </a:tcPr>
                </a:tc>
                <a:tc>
                  <a:txBody>
                    <a:bodyPr/>
                    <a:lstStyle/>
                    <a:p>
                      <a:pPr marL="6985" algn="ctr">
                        <a:lnSpc>
                          <a:spcPct val="100000"/>
                        </a:lnSpc>
                        <a:spcBef>
                          <a:spcPts val="265"/>
                        </a:spcBef>
                      </a:pPr>
                      <a:r>
                        <a:rPr lang="en-IN" sz="1800" b="1" spc="-5" dirty="0" smtClean="0">
                          <a:solidFill>
                            <a:srgbClr val="FFFFFF"/>
                          </a:solidFill>
                          <a:latin typeface="Arial" panose="020B0604020202020204" pitchFamily="34" charset="0"/>
                          <a:cs typeface="Arial" panose="020B0604020202020204" pitchFamily="34" charset="0"/>
                        </a:rPr>
                        <a:t>North America</a:t>
                      </a:r>
                      <a:endParaRPr sz="1800" dirty="0">
                        <a:latin typeface="Arial" panose="020B0604020202020204" pitchFamily="34" charset="0"/>
                        <a:cs typeface="Arial" panose="020B0604020202020204" pitchFamily="34" charset="0"/>
                      </a:endParaRPr>
                    </a:p>
                  </a:txBody>
                  <a:tcPr marL="36000" marR="36000" marT="36000" marB="36000">
                    <a:lnR w="12700">
                      <a:solidFill>
                        <a:srgbClr val="000000"/>
                      </a:solidFill>
                      <a:prstDash val="solid"/>
                    </a:lnR>
                    <a:lnT w="12700">
                      <a:solidFill>
                        <a:srgbClr val="000000"/>
                      </a:solidFill>
                      <a:prstDash val="solid"/>
                    </a:lnT>
                    <a:lnB w="12700">
                      <a:solidFill>
                        <a:srgbClr val="000000"/>
                      </a:solidFill>
                      <a:prstDash val="solid"/>
                    </a:lnB>
                    <a:solidFill>
                      <a:srgbClr val="1F487C"/>
                    </a:solidFill>
                  </a:tcPr>
                </a:tc>
                <a:extLst>
                  <a:ext uri="{0D108BD9-81ED-4DB2-BD59-A6C34878D82A}">
                    <a16:rowId xmlns:a16="http://schemas.microsoft.com/office/drawing/2014/main" val="10000"/>
                  </a:ext>
                </a:extLst>
              </a:tr>
              <a:tr h="1256121">
                <a:tc>
                  <a:txBody>
                    <a:bodyPr/>
                    <a:lstStyle/>
                    <a:p>
                      <a:pPr marL="85090" marR="344170">
                        <a:lnSpc>
                          <a:spcPct val="100000"/>
                        </a:lnSpc>
                        <a:spcBef>
                          <a:spcPts val="1295"/>
                        </a:spcBef>
                      </a:pPr>
                      <a:r>
                        <a:rPr sz="1600" b="1" spc="-10" dirty="0">
                          <a:solidFill>
                            <a:srgbClr val="17375E"/>
                          </a:solidFill>
                          <a:latin typeface="Arial" panose="020B0604020202020204" pitchFamily="34" charset="0"/>
                          <a:cs typeface="Arial" panose="020B0604020202020204" pitchFamily="34" charset="0"/>
                        </a:rPr>
                        <a:t>E</a:t>
                      </a:r>
                      <a:r>
                        <a:rPr sz="1600" b="1" dirty="0">
                          <a:solidFill>
                            <a:srgbClr val="17375E"/>
                          </a:solidFill>
                          <a:latin typeface="Arial" panose="020B0604020202020204" pitchFamily="34" charset="0"/>
                          <a:cs typeface="Arial" panose="020B0604020202020204" pitchFamily="34" charset="0"/>
                        </a:rPr>
                        <a:t>ng</a:t>
                      </a:r>
                      <a:r>
                        <a:rPr sz="1600" b="1" spc="5" dirty="0">
                          <a:solidFill>
                            <a:srgbClr val="17375E"/>
                          </a:solidFill>
                          <a:latin typeface="Arial" panose="020B0604020202020204" pitchFamily="34" charset="0"/>
                          <a:cs typeface="Arial" panose="020B0604020202020204" pitchFamily="34" charset="0"/>
                        </a:rPr>
                        <a:t>i</a:t>
                      </a:r>
                      <a:r>
                        <a:rPr sz="1600" b="1" dirty="0">
                          <a:solidFill>
                            <a:srgbClr val="17375E"/>
                          </a:solidFill>
                          <a:latin typeface="Arial" panose="020B0604020202020204" pitchFamily="34" charset="0"/>
                          <a:cs typeface="Arial" panose="020B0604020202020204" pitchFamily="34" charset="0"/>
                        </a:rPr>
                        <a:t>ne</a:t>
                      </a:r>
                      <a:r>
                        <a:rPr sz="1600" b="1" spc="5" dirty="0">
                          <a:solidFill>
                            <a:srgbClr val="17375E"/>
                          </a:solidFill>
                          <a:latin typeface="Arial" panose="020B0604020202020204" pitchFamily="34" charset="0"/>
                          <a:cs typeface="Arial" panose="020B0604020202020204" pitchFamily="34" charset="0"/>
                        </a:rPr>
                        <a:t>e</a:t>
                      </a:r>
                      <a:r>
                        <a:rPr sz="1600" b="1" spc="-5" dirty="0">
                          <a:solidFill>
                            <a:srgbClr val="17375E"/>
                          </a:solidFill>
                          <a:latin typeface="Arial" panose="020B0604020202020204" pitchFamily="34" charset="0"/>
                          <a:cs typeface="Arial" panose="020B0604020202020204" pitchFamily="34" charset="0"/>
                        </a:rPr>
                        <a:t>r</a:t>
                      </a:r>
                      <a:r>
                        <a:rPr sz="1600" b="1" dirty="0">
                          <a:solidFill>
                            <a:srgbClr val="17375E"/>
                          </a:solidFill>
                          <a:latin typeface="Arial" panose="020B0604020202020204" pitchFamily="34" charset="0"/>
                          <a:cs typeface="Arial" panose="020B0604020202020204" pitchFamily="34" charset="0"/>
                        </a:rPr>
                        <a:t>ing </a:t>
                      </a:r>
                      <a:r>
                        <a:rPr sz="1600" b="1" spc="-5" dirty="0">
                          <a:solidFill>
                            <a:srgbClr val="17375E"/>
                          </a:solidFill>
                          <a:latin typeface="Arial" panose="020B0604020202020204" pitchFamily="34" charset="0"/>
                          <a:cs typeface="Arial" panose="020B0604020202020204" pitchFamily="34" charset="0"/>
                        </a:rPr>
                        <a:t>S</a:t>
                      </a:r>
                      <a:r>
                        <a:rPr sz="1600" b="1" spc="-25" dirty="0">
                          <a:solidFill>
                            <a:srgbClr val="17375E"/>
                          </a:solidFill>
                          <a:latin typeface="Arial" panose="020B0604020202020204" pitchFamily="34" charset="0"/>
                          <a:cs typeface="Arial" panose="020B0604020202020204" pitchFamily="34" charset="0"/>
                        </a:rPr>
                        <a:t>t</a:t>
                      </a:r>
                      <a:r>
                        <a:rPr sz="1600" b="1" dirty="0">
                          <a:solidFill>
                            <a:srgbClr val="17375E"/>
                          </a:solidFill>
                          <a:latin typeface="Arial" panose="020B0604020202020204" pitchFamily="34" charset="0"/>
                          <a:cs typeface="Arial" panose="020B0604020202020204" pitchFamily="34" charset="0"/>
                        </a:rPr>
                        <a:t>e</a:t>
                      </a:r>
                      <a:r>
                        <a:rPr sz="1600" b="1" spc="5" dirty="0">
                          <a:solidFill>
                            <a:srgbClr val="17375E"/>
                          </a:solidFill>
                          <a:latin typeface="Arial" panose="020B0604020202020204" pitchFamily="34" charset="0"/>
                          <a:cs typeface="Arial" panose="020B0604020202020204" pitchFamily="34" charset="0"/>
                        </a:rPr>
                        <a:t>e</a:t>
                      </a:r>
                      <a:r>
                        <a:rPr sz="1600" b="1" dirty="0">
                          <a:solidFill>
                            <a:srgbClr val="17375E"/>
                          </a:solidFill>
                          <a:latin typeface="Arial" panose="020B0604020202020204" pitchFamily="34" charset="0"/>
                          <a:cs typeface="Arial" panose="020B0604020202020204" pitchFamily="34" charset="0"/>
                        </a:rPr>
                        <a:t>l</a:t>
                      </a:r>
                      <a:endParaRPr sz="1600" dirty="0">
                        <a:latin typeface="Arial" panose="020B0604020202020204" pitchFamily="34" charset="0"/>
                        <a:cs typeface="Arial" panose="020B0604020202020204" pitchFamily="34" charset="0"/>
                      </a:endParaRPr>
                    </a:p>
                  </a:txBody>
                  <a:tcPr marL="0" marR="0" marT="36000" marB="36000">
                    <a:lnL w="12700">
                      <a:solidFill>
                        <a:srgbClr val="000000"/>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rgbClr val="E9ECF4">
                        <a:alpha val="77000"/>
                      </a:srgbClr>
                    </a:solidFill>
                  </a:tcPr>
                </a:tc>
                <a:tc>
                  <a:txBody>
                    <a:bodyPr/>
                    <a:lstStyle/>
                    <a:p>
                      <a:pPr marL="208279" marR="231775" indent="-178435">
                        <a:lnSpc>
                          <a:spcPct val="100000"/>
                        </a:lnSpc>
                        <a:buFont typeface="Arial"/>
                        <a:buChar char="•"/>
                        <a:tabLst>
                          <a:tab pos="208915" algn="l"/>
                        </a:tabLst>
                      </a:pPr>
                      <a:r>
                        <a:rPr lang="en-IN" sz="1400" b="1" spc="10" dirty="0" smtClean="0">
                          <a:solidFill>
                            <a:srgbClr val="0F243E"/>
                          </a:solidFill>
                          <a:latin typeface="Arial" panose="020B0604020202020204" pitchFamily="34" charset="0"/>
                          <a:ea typeface="+mn-ea"/>
                          <a:cs typeface="Arial" panose="020B0604020202020204" pitchFamily="34" charset="0"/>
                        </a:rPr>
                        <a:t>Saarloha </a:t>
                      </a:r>
                      <a:r>
                        <a:rPr lang="en-IN" sz="1400" b="0" spc="10" dirty="0" smtClean="0">
                          <a:solidFill>
                            <a:schemeClr val="tx1">
                              <a:lumMod val="50000"/>
                              <a:lumOff val="50000"/>
                            </a:schemeClr>
                          </a:solidFill>
                          <a:latin typeface="Arial" panose="020B0604020202020204" pitchFamily="34" charset="0"/>
                          <a:ea typeface="+mn-ea"/>
                          <a:cs typeface="Arial" panose="020B0604020202020204" pitchFamily="34" charset="0"/>
                        </a:rPr>
                        <a:t>(formerly </a:t>
                      </a:r>
                      <a:r>
                        <a:rPr sz="1400" b="0" spc="10" dirty="0" smtClean="0">
                          <a:solidFill>
                            <a:schemeClr val="tx1">
                              <a:lumMod val="50000"/>
                              <a:lumOff val="50000"/>
                            </a:schemeClr>
                          </a:solidFill>
                          <a:latin typeface="Arial" panose="020B0604020202020204" pitchFamily="34" charset="0"/>
                          <a:ea typeface="+mn-ea"/>
                          <a:cs typeface="Arial" panose="020B0604020202020204" pitchFamily="34" charset="0"/>
                        </a:rPr>
                        <a:t>Kalyani Carpenter Special Steels</a:t>
                      </a:r>
                      <a:r>
                        <a:rPr lang="en-IN" sz="1400" b="0" spc="10" dirty="0" smtClean="0">
                          <a:solidFill>
                            <a:schemeClr val="tx1">
                              <a:lumMod val="50000"/>
                              <a:lumOff val="50000"/>
                            </a:schemeClr>
                          </a:solidFill>
                          <a:latin typeface="Arial" panose="020B0604020202020204" pitchFamily="34" charset="0"/>
                          <a:ea typeface="+mn-ea"/>
                          <a:cs typeface="Arial" panose="020B0604020202020204" pitchFamily="34" charset="0"/>
                        </a:rPr>
                        <a:t>)</a:t>
                      </a:r>
                    </a:p>
                    <a:p>
                      <a:pPr marL="208279" marR="231775" indent="-178435">
                        <a:lnSpc>
                          <a:spcPct val="100000"/>
                        </a:lnSpc>
                        <a:buFont typeface="Arial"/>
                        <a:buChar char="•"/>
                        <a:tabLst>
                          <a:tab pos="208915" algn="l"/>
                        </a:tabLst>
                      </a:pPr>
                      <a:r>
                        <a:rPr lang="en-IN" sz="1400" b="1" spc="10" noProof="0" dirty="0" smtClean="0">
                          <a:solidFill>
                            <a:srgbClr val="0F243E"/>
                          </a:solidFill>
                          <a:latin typeface="Arial" panose="020B0604020202020204" pitchFamily="34" charset="0"/>
                          <a:ea typeface="+mn-ea"/>
                          <a:cs typeface="Arial" panose="020B0604020202020204" pitchFamily="34" charset="0"/>
                        </a:rPr>
                        <a:t>Kalyani Steels</a:t>
                      </a:r>
                    </a:p>
                    <a:p>
                      <a:pPr marL="208279" marR="231775" indent="-178435">
                        <a:lnSpc>
                          <a:spcPct val="100000"/>
                        </a:lnSpc>
                        <a:buFont typeface="Arial"/>
                        <a:buChar char="•"/>
                        <a:tabLst>
                          <a:tab pos="208915" algn="l"/>
                        </a:tabLst>
                      </a:pPr>
                      <a:r>
                        <a:rPr lang="en-IN" sz="1400" b="1" spc="10" noProof="0" dirty="0" smtClean="0">
                          <a:solidFill>
                            <a:srgbClr val="0F243E"/>
                          </a:solidFill>
                          <a:latin typeface="Arial" panose="020B0604020202020204" pitchFamily="34" charset="0"/>
                          <a:ea typeface="+mn-ea"/>
                          <a:cs typeface="Arial" panose="020B0604020202020204" pitchFamily="34" charset="0"/>
                        </a:rPr>
                        <a:t>Baramati Sp. Steels</a:t>
                      </a:r>
                      <a:endParaRPr lang="en-IN" sz="1400" b="1" spc="10" noProof="0" dirty="0">
                        <a:solidFill>
                          <a:srgbClr val="0F243E"/>
                        </a:solidFill>
                        <a:latin typeface="Arial" panose="020B0604020202020204" pitchFamily="34" charset="0"/>
                        <a:ea typeface="+mn-ea"/>
                        <a:cs typeface="Arial" panose="020B0604020202020204" pitchFamily="34" charset="0"/>
                      </a:endParaRPr>
                    </a:p>
                  </a:txBody>
                  <a:tcPr marL="36000" marR="36000" marT="36000" marB="36000">
                    <a:lnL w="12700">
                      <a:solidFill>
                        <a:srgbClr val="1F487C"/>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rgbClr val="E9ECF4">
                        <a:alpha val="77000"/>
                      </a:srgbClr>
                    </a:solidFill>
                  </a:tcPr>
                </a:tc>
                <a:tc>
                  <a:txBody>
                    <a:bodyPr/>
                    <a:lstStyle/>
                    <a:p>
                      <a:endParaRPr sz="1400" dirty="0">
                        <a:latin typeface="Arial" panose="020B0604020202020204" pitchFamily="34" charset="0"/>
                        <a:cs typeface="Arial" panose="020B0604020202020204" pitchFamily="34" charset="0"/>
                      </a:endParaRPr>
                    </a:p>
                  </a:txBody>
                  <a:tcPr marL="36000" marR="36000" marT="36000" marB="36000">
                    <a:lnL w="12700" cap="flat" cmpd="sng" algn="ctr">
                      <a:solidFill>
                        <a:srgbClr val="1F487C"/>
                      </a:solidFill>
                      <a:prstDash val="solid"/>
                      <a:round/>
                      <a:headEnd type="none" w="med" len="med"/>
                      <a:tailEnd type="none" w="med" len="med"/>
                    </a:lnL>
                    <a:lnR w="12700">
                      <a:solidFill>
                        <a:srgbClr val="1F487C"/>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F4">
                        <a:alpha val="77000"/>
                      </a:srgbClr>
                    </a:solidFill>
                  </a:tcPr>
                </a:tc>
                <a:tc>
                  <a:txBody>
                    <a:bodyPr/>
                    <a:lstStyle/>
                    <a:p>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alpha val="77000"/>
                      </a:srgbClr>
                    </a:solidFill>
                  </a:tcPr>
                </a:tc>
                <a:extLst>
                  <a:ext uri="{0D108BD9-81ED-4DB2-BD59-A6C34878D82A}">
                    <a16:rowId xmlns:a16="http://schemas.microsoft.com/office/drawing/2014/main" val="10001"/>
                  </a:ext>
                </a:extLst>
              </a:tr>
              <a:tr h="1491462">
                <a:tc>
                  <a:txBody>
                    <a:bodyPr/>
                    <a:lstStyle/>
                    <a:p>
                      <a:pPr marL="85090">
                        <a:lnSpc>
                          <a:spcPct val="100000"/>
                        </a:lnSpc>
                      </a:pPr>
                      <a:r>
                        <a:rPr sz="1600" b="1" spc="-100" dirty="0" smtClean="0">
                          <a:solidFill>
                            <a:srgbClr val="17375E"/>
                          </a:solidFill>
                          <a:latin typeface="Arial" panose="020B0604020202020204" pitchFamily="34" charset="0"/>
                          <a:cs typeface="Arial" panose="020B0604020202020204" pitchFamily="34" charset="0"/>
                        </a:rPr>
                        <a:t>F</a:t>
                      </a:r>
                      <a:r>
                        <a:rPr sz="1600" b="1" spc="-5" dirty="0" smtClean="0">
                          <a:solidFill>
                            <a:srgbClr val="17375E"/>
                          </a:solidFill>
                          <a:latin typeface="Arial" panose="020B0604020202020204" pitchFamily="34" charset="0"/>
                          <a:cs typeface="Arial" panose="020B0604020202020204" pitchFamily="34" charset="0"/>
                        </a:rPr>
                        <a:t>o</a:t>
                      </a:r>
                      <a:r>
                        <a:rPr sz="1600" b="1" spc="-15" dirty="0" smtClean="0">
                          <a:solidFill>
                            <a:srgbClr val="17375E"/>
                          </a:solidFill>
                          <a:latin typeface="Arial" panose="020B0604020202020204" pitchFamily="34" charset="0"/>
                          <a:cs typeface="Arial" panose="020B0604020202020204" pitchFamily="34" charset="0"/>
                        </a:rPr>
                        <a:t>r</a:t>
                      </a:r>
                      <a:r>
                        <a:rPr sz="1600" b="1" dirty="0" smtClean="0">
                          <a:solidFill>
                            <a:srgbClr val="17375E"/>
                          </a:solidFill>
                          <a:latin typeface="Arial" panose="020B0604020202020204" pitchFamily="34" charset="0"/>
                          <a:cs typeface="Arial" panose="020B0604020202020204" pitchFamily="34" charset="0"/>
                        </a:rPr>
                        <a:t>gings</a:t>
                      </a:r>
                      <a:endParaRPr sz="1600" dirty="0">
                        <a:latin typeface="Arial" panose="020B0604020202020204" pitchFamily="34" charset="0"/>
                        <a:cs typeface="Arial" panose="020B0604020202020204" pitchFamily="34" charset="0"/>
                      </a:endParaRPr>
                    </a:p>
                  </a:txBody>
                  <a:tcPr marL="0" marR="0" marT="36000" marB="36000">
                    <a:lnL w="12700">
                      <a:solidFill>
                        <a:srgbClr val="000000"/>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chemeClr val="bg1">
                        <a:alpha val="76000"/>
                      </a:schemeClr>
                    </a:solidFill>
                  </a:tcPr>
                </a:tc>
                <a:tc>
                  <a:txBody>
                    <a:bodyPr/>
                    <a:lstStyle/>
                    <a:p>
                      <a:pPr marL="208279" indent="-178435">
                        <a:lnSpc>
                          <a:spcPct val="100000"/>
                        </a:lnSpc>
                        <a:buFont typeface="Arial"/>
                        <a:buChar char="•"/>
                        <a:tabLst>
                          <a:tab pos="208915" algn="l"/>
                        </a:tabLst>
                      </a:pPr>
                      <a:r>
                        <a:rPr sz="1400" b="1" spc="-5" dirty="0" smtClean="0">
                          <a:solidFill>
                            <a:srgbClr val="0F243E"/>
                          </a:solidFill>
                          <a:latin typeface="Arial" panose="020B0604020202020204" pitchFamily="34" charset="0"/>
                          <a:cs typeface="Arial" panose="020B0604020202020204" pitchFamily="34" charset="0"/>
                        </a:rPr>
                        <a:t>Bh</a:t>
                      </a:r>
                      <a:r>
                        <a:rPr sz="1400" b="1" dirty="0" smtClean="0">
                          <a:solidFill>
                            <a:srgbClr val="0F243E"/>
                          </a:solidFill>
                          <a:latin typeface="Arial" panose="020B0604020202020204" pitchFamily="34" charset="0"/>
                          <a:cs typeface="Arial" panose="020B0604020202020204" pitchFamily="34" charset="0"/>
                        </a:rPr>
                        <a:t>a</a:t>
                      </a:r>
                      <a:r>
                        <a:rPr sz="1400" b="1" spc="-25" dirty="0" smtClean="0">
                          <a:solidFill>
                            <a:srgbClr val="0F243E"/>
                          </a:solidFill>
                          <a:latin typeface="Arial" panose="020B0604020202020204" pitchFamily="34" charset="0"/>
                          <a:cs typeface="Arial" panose="020B0604020202020204" pitchFamily="34" charset="0"/>
                        </a:rPr>
                        <a:t>r</a:t>
                      </a:r>
                      <a:r>
                        <a:rPr sz="1400" b="1" dirty="0" smtClean="0">
                          <a:solidFill>
                            <a:srgbClr val="0F243E"/>
                          </a:solidFill>
                          <a:latin typeface="Arial" panose="020B0604020202020204" pitchFamily="34" charset="0"/>
                          <a:cs typeface="Arial" panose="020B0604020202020204" pitchFamily="34" charset="0"/>
                        </a:rPr>
                        <a:t>at</a:t>
                      </a:r>
                      <a:r>
                        <a:rPr sz="1400" b="1" spc="-5" dirty="0" smtClean="0">
                          <a:solidFill>
                            <a:srgbClr val="0F243E"/>
                          </a:solidFill>
                          <a:latin typeface="Arial" panose="020B0604020202020204" pitchFamily="34" charset="0"/>
                          <a:cs typeface="Arial" panose="020B0604020202020204" pitchFamily="34" charset="0"/>
                        </a:rPr>
                        <a:t> </a:t>
                      </a:r>
                      <a:r>
                        <a:rPr sz="1400" b="1" spc="-80" dirty="0">
                          <a:solidFill>
                            <a:srgbClr val="0F243E"/>
                          </a:solidFill>
                          <a:latin typeface="Arial" panose="020B0604020202020204" pitchFamily="34" charset="0"/>
                          <a:cs typeface="Arial" panose="020B0604020202020204" pitchFamily="34" charset="0"/>
                        </a:rPr>
                        <a:t>F</a:t>
                      </a:r>
                      <a:r>
                        <a:rPr sz="1400" b="1" dirty="0">
                          <a:solidFill>
                            <a:srgbClr val="0F243E"/>
                          </a:solidFill>
                          <a:latin typeface="Arial" panose="020B0604020202020204" pitchFamily="34" charset="0"/>
                          <a:cs typeface="Arial" panose="020B0604020202020204" pitchFamily="34" charset="0"/>
                        </a:rPr>
                        <a:t>o</a:t>
                      </a:r>
                      <a:r>
                        <a:rPr sz="1400" b="1" spc="-15" dirty="0">
                          <a:solidFill>
                            <a:srgbClr val="0F243E"/>
                          </a:solidFill>
                          <a:latin typeface="Arial" panose="020B0604020202020204" pitchFamily="34" charset="0"/>
                          <a:cs typeface="Arial" panose="020B0604020202020204" pitchFamily="34" charset="0"/>
                        </a:rPr>
                        <a:t>r</a:t>
                      </a:r>
                      <a:r>
                        <a:rPr sz="1400" b="1" dirty="0">
                          <a:solidFill>
                            <a:srgbClr val="0F243E"/>
                          </a:solidFill>
                          <a:latin typeface="Arial" panose="020B0604020202020204" pitchFamily="34" charset="0"/>
                          <a:cs typeface="Arial" panose="020B0604020202020204" pitchFamily="34" charset="0"/>
                        </a:rPr>
                        <a:t>ge</a:t>
                      </a:r>
                      <a:endParaRPr sz="1400" dirty="0">
                        <a:latin typeface="Arial" panose="020B0604020202020204" pitchFamily="34" charset="0"/>
                        <a:cs typeface="Arial" panose="020B0604020202020204" pitchFamily="34" charset="0"/>
                      </a:endParaRPr>
                    </a:p>
                    <a:p>
                      <a:pPr marL="208279" marR="466090" indent="-178435">
                        <a:lnSpc>
                          <a:spcPct val="100000"/>
                        </a:lnSpc>
                        <a:buFont typeface="Arial"/>
                        <a:buChar char="•"/>
                        <a:tabLst>
                          <a:tab pos="208915" algn="l"/>
                        </a:tabLst>
                      </a:pPr>
                      <a:r>
                        <a:rPr sz="1400" b="1" spc="10" dirty="0">
                          <a:solidFill>
                            <a:srgbClr val="0F243E"/>
                          </a:solidFill>
                          <a:latin typeface="Arial" panose="020B0604020202020204" pitchFamily="34" charset="0"/>
                          <a:cs typeface="Arial" panose="020B0604020202020204" pitchFamily="34" charset="0"/>
                        </a:rPr>
                        <a:t>K</a:t>
                      </a:r>
                      <a:r>
                        <a:rPr sz="1400" b="1" dirty="0">
                          <a:solidFill>
                            <a:srgbClr val="0F243E"/>
                          </a:solidFill>
                          <a:latin typeface="Arial" panose="020B0604020202020204" pitchFamily="34" charset="0"/>
                          <a:cs typeface="Arial" panose="020B0604020202020204" pitchFamily="34" charset="0"/>
                        </a:rPr>
                        <a:t>a</a:t>
                      </a:r>
                      <a:r>
                        <a:rPr sz="1400" b="1" spc="-40" dirty="0">
                          <a:solidFill>
                            <a:srgbClr val="0F243E"/>
                          </a:solidFill>
                          <a:latin typeface="Arial" panose="020B0604020202020204" pitchFamily="34" charset="0"/>
                          <a:cs typeface="Arial" panose="020B0604020202020204" pitchFamily="34" charset="0"/>
                        </a:rPr>
                        <a:t>l</a:t>
                      </a:r>
                      <a:r>
                        <a:rPr sz="1400" b="1" spc="-25" dirty="0">
                          <a:solidFill>
                            <a:srgbClr val="0F243E"/>
                          </a:solidFill>
                          <a:latin typeface="Arial" panose="020B0604020202020204" pitchFamily="34" charset="0"/>
                          <a:cs typeface="Arial" panose="020B0604020202020204" pitchFamily="34" charset="0"/>
                        </a:rPr>
                        <a:t>y</a:t>
                      </a:r>
                      <a:r>
                        <a:rPr sz="1400" b="1" dirty="0">
                          <a:solidFill>
                            <a:srgbClr val="0F243E"/>
                          </a:solidFill>
                          <a:latin typeface="Arial" panose="020B0604020202020204" pitchFamily="34" charset="0"/>
                          <a:cs typeface="Arial" panose="020B0604020202020204" pitchFamily="34" charset="0"/>
                        </a:rPr>
                        <a:t>ani</a:t>
                      </a:r>
                      <a:r>
                        <a:rPr sz="1400" b="1" spc="-35" dirty="0">
                          <a:solidFill>
                            <a:srgbClr val="0F243E"/>
                          </a:solidFill>
                          <a:latin typeface="Arial" panose="020B0604020202020204" pitchFamily="34" charset="0"/>
                          <a:cs typeface="Arial" panose="020B0604020202020204" pitchFamily="34" charset="0"/>
                        </a:rPr>
                        <a:t> </a:t>
                      </a:r>
                      <a:r>
                        <a:rPr sz="1400" b="1" spc="-120" dirty="0" smtClean="0">
                          <a:solidFill>
                            <a:srgbClr val="0F243E"/>
                          </a:solidFill>
                          <a:latin typeface="Arial" panose="020B0604020202020204" pitchFamily="34" charset="0"/>
                          <a:cs typeface="Arial" panose="020B0604020202020204" pitchFamily="34" charset="0"/>
                        </a:rPr>
                        <a:t>T</a:t>
                      </a:r>
                      <a:r>
                        <a:rPr sz="1400" b="1" dirty="0" smtClean="0">
                          <a:solidFill>
                            <a:srgbClr val="0F243E"/>
                          </a:solidFill>
                          <a:latin typeface="Arial" panose="020B0604020202020204" pitchFamily="34" charset="0"/>
                          <a:cs typeface="Arial" panose="020B0604020202020204" pitchFamily="34" charset="0"/>
                        </a:rPr>
                        <a:t>ech</a:t>
                      </a:r>
                      <a:r>
                        <a:rPr sz="1400" b="1" spc="5" dirty="0" smtClean="0">
                          <a:solidFill>
                            <a:srgbClr val="0F243E"/>
                          </a:solidFill>
                          <a:latin typeface="Arial" panose="020B0604020202020204" pitchFamily="34" charset="0"/>
                          <a:cs typeface="Arial" panose="020B0604020202020204" pitchFamily="34" charset="0"/>
                        </a:rPr>
                        <a:t>n</a:t>
                      </a:r>
                      <a:r>
                        <a:rPr sz="1400" b="1" dirty="0" smtClean="0">
                          <a:solidFill>
                            <a:srgbClr val="0F243E"/>
                          </a:solidFill>
                          <a:latin typeface="Arial" panose="020B0604020202020204" pitchFamily="34" charset="0"/>
                          <a:cs typeface="Arial" panose="020B0604020202020204" pitchFamily="34" charset="0"/>
                        </a:rPr>
                        <a:t>o</a:t>
                      </a:r>
                      <a:r>
                        <a:rPr lang="en-US" sz="1400" b="1" spc="-80" dirty="0" smtClean="0">
                          <a:solidFill>
                            <a:srgbClr val="0F243E"/>
                          </a:solidFill>
                          <a:latin typeface="Arial" panose="020B0604020202020204" pitchFamily="34" charset="0"/>
                          <a:cs typeface="Arial" panose="020B0604020202020204" pitchFamily="34" charset="0"/>
                        </a:rPr>
                        <a:t>f</a:t>
                      </a:r>
                      <a:r>
                        <a:rPr sz="1400" b="1" dirty="0" smtClean="0">
                          <a:solidFill>
                            <a:srgbClr val="0F243E"/>
                          </a:solidFill>
                          <a:latin typeface="Arial" panose="020B0604020202020204" pitchFamily="34" charset="0"/>
                          <a:cs typeface="Arial" panose="020B0604020202020204" pitchFamily="34" charset="0"/>
                        </a:rPr>
                        <a:t>o</a:t>
                      </a:r>
                      <a:r>
                        <a:rPr sz="1400" b="1" spc="-15" dirty="0" smtClean="0">
                          <a:solidFill>
                            <a:srgbClr val="0F243E"/>
                          </a:solidFill>
                          <a:latin typeface="Arial" panose="020B0604020202020204" pitchFamily="34" charset="0"/>
                          <a:cs typeface="Arial" panose="020B0604020202020204" pitchFamily="34" charset="0"/>
                        </a:rPr>
                        <a:t>r</a:t>
                      </a:r>
                      <a:r>
                        <a:rPr sz="1400" b="1" dirty="0" smtClean="0">
                          <a:solidFill>
                            <a:srgbClr val="0F243E"/>
                          </a:solidFill>
                          <a:latin typeface="Arial" panose="020B0604020202020204" pitchFamily="34" charset="0"/>
                          <a:cs typeface="Arial" panose="020B0604020202020204" pitchFamily="34" charset="0"/>
                        </a:rPr>
                        <a:t>ge</a:t>
                      </a:r>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chemeClr val="bg1">
                        <a:alpha val="76000"/>
                      </a:schemeClr>
                    </a:solidFill>
                  </a:tcPr>
                </a:tc>
                <a:tc>
                  <a:txBody>
                    <a:bodyPr/>
                    <a:lstStyle/>
                    <a:p>
                      <a:pPr marL="208279" indent="-177800">
                        <a:lnSpc>
                          <a:spcPct val="100000"/>
                        </a:lnSpc>
                        <a:spcBef>
                          <a:spcPts val="1030"/>
                        </a:spcBef>
                        <a:buFont typeface="Arial"/>
                        <a:buChar char="•"/>
                        <a:tabLst>
                          <a:tab pos="208915" algn="l"/>
                        </a:tabLst>
                      </a:pPr>
                      <a:r>
                        <a:rPr lang="en-IN" sz="1400" b="1" spc="-5" dirty="0" smtClean="0">
                          <a:solidFill>
                            <a:srgbClr val="0F243E"/>
                          </a:solidFill>
                          <a:latin typeface="Arial" panose="020B0604020202020204" pitchFamily="34" charset="0"/>
                          <a:cs typeface="Arial" panose="020B0604020202020204" pitchFamily="34" charset="0"/>
                        </a:rPr>
                        <a:t>BF</a:t>
                      </a:r>
                      <a:r>
                        <a:rPr lang="en-IN" sz="1400" b="1" spc="-5" baseline="0" dirty="0" smtClean="0">
                          <a:solidFill>
                            <a:srgbClr val="0F243E"/>
                          </a:solidFill>
                          <a:latin typeface="Arial" panose="020B0604020202020204" pitchFamily="34" charset="0"/>
                          <a:cs typeface="Arial" panose="020B0604020202020204" pitchFamily="34" charset="0"/>
                        </a:rPr>
                        <a:t> </a:t>
                      </a:r>
                      <a:r>
                        <a:rPr sz="1400" b="1" spc="-5" dirty="0" smtClean="0">
                          <a:solidFill>
                            <a:srgbClr val="0F243E"/>
                          </a:solidFill>
                          <a:latin typeface="Arial" panose="020B0604020202020204" pitchFamily="34" charset="0"/>
                          <a:cs typeface="Arial" panose="020B0604020202020204" pitchFamily="34" charset="0"/>
                        </a:rPr>
                        <a:t>CD</a:t>
                      </a:r>
                      <a:r>
                        <a:rPr lang="en-US" sz="1400" b="1" spc="0" dirty="0" smtClean="0">
                          <a:solidFill>
                            <a:srgbClr val="0F243E"/>
                          </a:solidFill>
                          <a:latin typeface="Arial" panose="020B0604020202020204" pitchFamily="34" charset="0"/>
                          <a:cs typeface="Arial" panose="020B0604020202020204" pitchFamily="34" charset="0"/>
                        </a:rPr>
                        <a:t>P,</a:t>
                      </a:r>
                      <a:r>
                        <a:rPr lang="en-US" sz="1400" b="1" spc="0" baseline="0" dirty="0" smtClean="0">
                          <a:solidFill>
                            <a:srgbClr val="0F243E"/>
                          </a:solidFill>
                          <a:latin typeface="Arial" panose="020B0604020202020204" pitchFamily="34" charset="0"/>
                          <a:cs typeface="Arial" panose="020B0604020202020204" pitchFamily="34" charset="0"/>
                        </a:rPr>
                        <a:t> Germany</a:t>
                      </a:r>
                      <a:endParaRPr sz="1400" dirty="0">
                        <a:latin typeface="Arial" panose="020B0604020202020204" pitchFamily="34" charset="0"/>
                        <a:cs typeface="Arial" panose="020B0604020202020204" pitchFamily="34" charset="0"/>
                      </a:endParaRPr>
                    </a:p>
                    <a:p>
                      <a:pPr marL="208279" indent="-177800">
                        <a:lnSpc>
                          <a:spcPct val="100000"/>
                        </a:lnSpc>
                        <a:buFont typeface="Arial"/>
                        <a:buChar char="•"/>
                        <a:tabLst>
                          <a:tab pos="208915" algn="l"/>
                        </a:tabLst>
                      </a:pPr>
                      <a:r>
                        <a:rPr sz="1400" b="1" spc="-5" dirty="0" smtClean="0">
                          <a:solidFill>
                            <a:srgbClr val="0F243E"/>
                          </a:solidFill>
                          <a:latin typeface="Arial" panose="020B0604020202020204" pitchFamily="34" charset="0"/>
                          <a:cs typeface="Arial" panose="020B0604020202020204" pitchFamily="34" charset="0"/>
                        </a:rPr>
                        <a:t>B</a:t>
                      </a:r>
                      <a:r>
                        <a:rPr sz="1400" b="1" dirty="0" smtClean="0">
                          <a:solidFill>
                            <a:srgbClr val="0F243E"/>
                          </a:solidFill>
                          <a:latin typeface="Arial" panose="020B0604020202020204" pitchFamily="34" charset="0"/>
                          <a:cs typeface="Arial" panose="020B0604020202020204" pitchFamily="34" charset="0"/>
                        </a:rPr>
                        <a:t>F</a:t>
                      </a:r>
                      <a:r>
                        <a:rPr sz="1400" b="1" spc="5" dirty="0" smtClean="0">
                          <a:solidFill>
                            <a:srgbClr val="0F243E"/>
                          </a:solidFill>
                          <a:latin typeface="Arial" panose="020B0604020202020204" pitchFamily="34" charset="0"/>
                          <a:cs typeface="Arial" panose="020B0604020202020204" pitchFamily="34" charset="0"/>
                        </a:rPr>
                        <a:t> </a:t>
                      </a:r>
                      <a:r>
                        <a:rPr sz="1400" b="1" spc="-5" dirty="0" smtClean="0">
                          <a:solidFill>
                            <a:srgbClr val="0F243E"/>
                          </a:solidFill>
                          <a:latin typeface="Arial" panose="020B0604020202020204" pitchFamily="34" charset="0"/>
                          <a:cs typeface="Arial" panose="020B0604020202020204" pitchFamily="34" charset="0"/>
                        </a:rPr>
                        <a:t>D</a:t>
                      </a:r>
                      <a:r>
                        <a:rPr sz="1400" b="1" dirty="0" smtClean="0">
                          <a:solidFill>
                            <a:srgbClr val="0F243E"/>
                          </a:solidFill>
                          <a:latin typeface="Arial" panose="020B0604020202020204" pitchFamily="34" charset="0"/>
                          <a:cs typeface="Arial" panose="020B0604020202020204" pitchFamily="34" charset="0"/>
                        </a:rPr>
                        <a:t>a</a:t>
                      </a:r>
                      <a:r>
                        <a:rPr sz="1400" b="1" spc="-5" dirty="0" smtClean="0">
                          <a:solidFill>
                            <a:srgbClr val="0F243E"/>
                          </a:solidFill>
                          <a:latin typeface="Arial" panose="020B0604020202020204" pitchFamily="34" charset="0"/>
                          <a:cs typeface="Arial" panose="020B0604020202020204" pitchFamily="34" charset="0"/>
                        </a:rPr>
                        <a:t>u</a:t>
                      </a:r>
                      <a:r>
                        <a:rPr sz="1400" b="1" dirty="0" smtClean="0">
                          <a:solidFill>
                            <a:srgbClr val="0F243E"/>
                          </a:solidFill>
                          <a:latin typeface="Arial" panose="020B0604020202020204" pitchFamily="34" charset="0"/>
                          <a:cs typeface="Arial" panose="020B0604020202020204" pitchFamily="34" charset="0"/>
                        </a:rPr>
                        <a:t>n</a:t>
                      </a:r>
                      <a:r>
                        <a:rPr lang="en-US" sz="1400" b="1" dirty="0" smtClean="0">
                          <a:solidFill>
                            <a:srgbClr val="0F243E"/>
                          </a:solidFill>
                          <a:latin typeface="Arial" panose="020B0604020202020204" pitchFamily="34" charset="0"/>
                          <a:cs typeface="Arial" panose="020B0604020202020204" pitchFamily="34" charset="0"/>
                        </a:rPr>
                        <a:t>, Germany</a:t>
                      </a:r>
                      <a:endParaRPr sz="1400" dirty="0" smtClean="0">
                        <a:latin typeface="Arial" panose="020B0604020202020204" pitchFamily="34" charset="0"/>
                        <a:cs typeface="Arial" panose="020B0604020202020204" pitchFamily="34" charset="0"/>
                      </a:endParaRPr>
                    </a:p>
                    <a:p>
                      <a:pPr marL="208279" indent="-177800">
                        <a:lnSpc>
                          <a:spcPct val="100000"/>
                        </a:lnSpc>
                        <a:buFont typeface="Arial"/>
                        <a:buChar char="•"/>
                        <a:tabLst>
                          <a:tab pos="208915" algn="l"/>
                        </a:tabLst>
                      </a:pPr>
                      <a:r>
                        <a:rPr sz="1400" b="1" spc="-5" dirty="0" smtClean="0">
                          <a:solidFill>
                            <a:srgbClr val="0F243E"/>
                          </a:solidFill>
                          <a:latin typeface="Arial" panose="020B0604020202020204" pitchFamily="34" charset="0"/>
                          <a:cs typeface="Arial" panose="020B0604020202020204" pitchFamily="34" charset="0"/>
                        </a:rPr>
                        <a:t>B</a:t>
                      </a:r>
                      <a:r>
                        <a:rPr sz="1400" b="1" dirty="0" smtClean="0">
                          <a:solidFill>
                            <a:srgbClr val="0F243E"/>
                          </a:solidFill>
                          <a:latin typeface="Arial" panose="020B0604020202020204" pitchFamily="34" charset="0"/>
                          <a:cs typeface="Arial" panose="020B0604020202020204" pitchFamily="34" charset="0"/>
                        </a:rPr>
                        <a:t>F</a:t>
                      </a:r>
                      <a:r>
                        <a:rPr sz="1400" b="1" spc="5" dirty="0" smtClean="0">
                          <a:solidFill>
                            <a:srgbClr val="0F243E"/>
                          </a:solidFill>
                          <a:latin typeface="Arial" panose="020B0604020202020204" pitchFamily="34" charset="0"/>
                          <a:cs typeface="Arial" panose="020B0604020202020204" pitchFamily="34" charset="0"/>
                        </a:rPr>
                        <a:t> </a:t>
                      </a:r>
                      <a:r>
                        <a:rPr sz="1400" b="1" spc="-10" dirty="0" smtClean="0">
                          <a:solidFill>
                            <a:srgbClr val="0F243E"/>
                          </a:solidFill>
                          <a:latin typeface="Arial" panose="020B0604020202020204" pitchFamily="34" charset="0"/>
                          <a:cs typeface="Arial" panose="020B0604020202020204" pitchFamily="34" charset="0"/>
                        </a:rPr>
                        <a:t>A</a:t>
                      </a:r>
                      <a:r>
                        <a:rPr sz="1400" b="1" spc="-5" dirty="0" smtClean="0">
                          <a:solidFill>
                            <a:srgbClr val="0F243E"/>
                          </a:solidFill>
                          <a:latin typeface="Arial" panose="020B0604020202020204" pitchFamily="34" charset="0"/>
                          <a:cs typeface="Arial" panose="020B0604020202020204" pitchFamily="34" charset="0"/>
                        </a:rPr>
                        <a:t>lumi</a:t>
                      </a:r>
                      <a:r>
                        <a:rPr sz="1400" b="1" spc="5" dirty="0" smtClean="0">
                          <a:solidFill>
                            <a:srgbClr val="0F243E"/>
                          </a:solidFill>
                          <a:latin typeface="Arial" panose="020B0604020202020204" pitchFamily="34" charset="0"/>
                          <a:cs typeface="Arial" panose="020B0604020202020204" pitchFamily="34" charset="0"/>
                        </a:rPr>
                        <a:t>n</a:t>
                      </a:r>
                      <a:r>
                        <a:rPr sz="1400" b="1" spc="-5" dirty="0" smtClean="0">
                          <a:solidFill>
                            <a:srgbClr val="0F243E"/>
                          </a:solidFill>
                          <a:latin typeface="Arial" panose="020B0604020202020204" pitchFamily="34" charset="0"/>
                          <a:cs typeface="Arial" panose="020B0604020202020204" pitchFamily="34" charset="0"/>
                        </a:rPr>
                        <a:t>um</a:t>
                      </a:r>
                      <a:r>
                        <a:rPr sz="1400" b="1" spc="-30" dirty="0" smtClean="0">
                          <a:solidFill>
                            <a:srgbClr val="0F243E"/>
                          </a:solidFill>
                          <a:latin typeface="Arial" panose="020B0604020202020204" pitchFamily="34" charset="0"/>
                          <a:cs typeface="Arial" panose="020B0604020202020204" pitchFamily="34" charset="0"/>
                        </a:rPr>
                        <a:t>t</a:t>
                      </a:r>
                      <a:r>
                        <a:rPr sz="1400" b="1" dirty="0" smtClean="0">
                          <a:solidFill>
                            <a:srgbClr val="0F243E"/>
                          </a:solidFill>
                          <a:latin typeface="Arial" panose="020B0604020202020204" pitchFamily="34" charset="0"/>
                          <a:cs typeface="Arial" panose="020B0604020202020204" pitchFamily="34" charset="0"/>
                        </a:rPr>
                        <a:t>echnik</a:t>
                      </a:r>
                      <a:r>
                        <a:rPr lang="en-US" sz="1400" b="1" dirty="0" smtClean="0">
                          <a:solidFill>
                            <a:srgbClr val="0F243E"/>
                          </a:solidFill>
                          <a:latin typeface="Arial" panose="020B0604020202020204" pitchFamily="34" charset="0"/>
                          <a:cs typeface="Arial" panose="020B0604020202020204" pitchFamily="34" charset="0"/>
                        </a:rPr>
                        <a:t>, Germany</a:t>
                      </a:r>
                      <a:endParaRPr lang="en-IN" sz="1400" b="1" dirty="0" smtClean="0">
                        <a:solidFill>
                          <a:srgbClr val="0F243E"/>
                        </a:solidFill>
                        <a:latin typeface="Arial" panose="020B0604020202020204" pitchFamily="34" charset="0"/>
                        <a:cs typeface="Arial" panose="020B0604020202020204" pitchFamily="34" charset="0"/>
                      </a:endParaRPr>
                    </a:p>
                    <a:p>
                      <a:pPr marL="208279" indent="-177800">
                        <a:lnSpc>
                          <a:spcPct val="100000"/>
                        </a:lnSpc>
                        <a:buFont typeface="Arial"/>
                        <a:buChar char="•"/>
                        <a:tabLst>
                          <a:tab pos="208915" algn="l"/>
                        </a:tabLst>
                      </a:pPr>
                      <a:r>
                        <a:rPr lang="en-IN" sz="1400" b="1" dirty="0" smtClean="0">
                          <a:solidFill>
                            <a:srgbClr val="0F243E"/>
                          </a:solidFill>
                          <a:latin typeface="Arial" panose="020B0604020202020204" pitchFamily="34" charset="0"/>
                          <a:cs typeface="Arial" panose="020B0604020202020204" pitchFamily="34" charset="0"/>
                        </a:rPr>
                        <a:t>Mecanique Generale Langroise, France</a:t>
                      </a:r>
                    </a:p>
                    <a:p>
                      <a:pPr marL="208279" indent="-177800">
                        <a:lnSpc>
                          <a:spcPct val="100000"/>
                        </a:lnSpc>
                        <a:buFont typeface="Arial"/>
                        <a:buChar char="•"/>
                        <a:tabLst>
                          <a:tab pos="208915" algn="l"/>
                        </a:tabLst>
                      </a:pPr>
                      <a:r>
                        <a:rPr lang="en-US" sz="1400" b="1" spc="-5" dirty="0" smtClean="0">
                          <a:solidFill>
                            <a:srgbClr val="0F243E"/>
                          </a:solidFill>
                          <a:latin typeface="Arial" panose="020B0604020202020204" pitchFamily="34" charset="0"/>
                          <a:cs typeface="Arial" panose="020B0604020202020204" pitchFamily="34" charset="0"/>
                        </a:rPr>
                        <a:t>BF </a:t>
                      </a:r>
                      <a:r>
                        <a:rPr sz="1400" b="1" dirty="0" smtClean="0">
                          <a:solidFill>
                            <a:srgbClr val="0F243E"/>
                          </a:solidFill>
                          <a:latin typeface="Arial" panose="020B0604020202020204" pitchFamily="34" charset="0"/>
                          <a:cs typeface="Arial" panose="020B0604020202020204" pitchFamily="34" charset="0"/>
                        </a:rPr>
                        <a:t>Ki</a:t>
                      </a:r>
                      <a:r>
                        <a:rPr sz="1400" b="1" spc="-5" dirty="0" smtClean="0">
                          <a:solidFill>
                            <a:srgbClr val="0F243E"/>
                          </a:solidFill>
                          <a:latin typeface="Arial" panose="020B0604020202020204" pitchFamily="34" charset="0"/>
                          <a:cs typeface="Arial" panose="020B0604020202020204" pitchFamily="34" charset="0"/>
                        </a:rPr>
                        <a:t>ls</a:t>
                      </a:r>
                      <a:r>
                        <a:rPr sz="1400" b="1" spc="5" dirty="0" smtClean="0">
                          <a:solidFill>
                            <a:srgbClr val="0F243E"/>
                          </a:solidFill>
                          <a:latin typeface="Arial" panose="020B0604020202020204" pitchFamily="34" charset="0"/>
                          <a:cs typeface="Arial" panose="020B0604020202020204" pitchFamily="34" charset="0"/>
                        </a:rPr>
                        <a:t>t</a:t>
                      </a:r>
                      <a:r>
                        <a:rPr sz="1400" b="1" dirty="0" smtClean="0">
                          <a:solidFill>
                            <a:srgbClr val="0F243E"/>
                          </a:solidFill>
                          <a:latin typeface="Arial" panose="020B0604020202020204" pitchFamily="34" charset="0"/>
                          <a:cs typeface="Arial" panose="020B0604020202020204" pitchFamily="34" charset="0"/>
                        </a:rPr>
                        <a:t>a</a:t>
                      </a:r>
                      <a:r>
                        <a:rPr sz="1400" b="1" spc="-25" dirty="0" smtClean="0">
                          <a:solidFill>
                            <a:srgbClr val="0F243E"/>
                          </a:solidFill>
                          <a:latin typeface="Arial" panose="020B0604020202020204" pitchFamily="34" charset="0"/>
                          <a:cs typeface="Arial" panose="020B0604020202020204" pitchFamily="34" charset="0"/>
                        </a:rPr>
                        <a:t> </a:t>
                      </a:r>
                      <a:r>
                        <a:rPr sz="1400" b="1" spc="-5" dirty="0" smtClean="0">
                          <a:solidFill>
                            <a:srgbClr val="0F243E"/>
                          </a:solidFill>
                          <a:latin typeface="Arial" panose="020B0604020202020204" pitchFamily="34" charset="0"/>
                          <a:cs typeface="Arial" panose="020B0604020202020204" pitchFamily="34" charset="0"/>
                        </a:rPr>
                        <a:t>AB</a:t>
                      </a:r>
                      <a:r>
                        <a:rPr lang="en-US" sz="1400" b="1" spc="-5" dirty="0" smtClean="0">
                          <a:solidFill>
                            <a:srgbClr val="0F243E"/>
                          </a:solidFill>
                          <a:latin typeface="Arial" panose="020B0604020202020204" pitchFamily="34" charset="0"/>
                          <a:cs typeface="Arial" panose="020B0604020202020204" pitchFamily="34" charset="0"/>
                        </a:rPr>
                        <a:t>, Sweden</a:t>
                      </a:r>
                      <a:endParaRPr lang="en-IN" sz="1400" b="1" spc="-5" dirty="0" smtClean="0">
                        <a:solidFill>
                          <a:srgbClr val="0F243E"/>
                        </a:solidFill>
                        <a:latin typeface="Arial" panose="020B0604020202020204" pitchFamily="34" charset="0"/>
                        <a:cs typeface="Arial" panose="020B0604020202020204" pitchFamily="34" charset="0"/>
                      </a:endParaRPr>
                    </a:p>
                  </a:txBody>
                  <a:tcPr marL="36000" marR="36000" marT="36000" marB="36000">
                    <a:lnL w="12700" cap="flat" cmpd="sng" algn="ctr">
                      <a:solidFill>
                        <a:srgbClr val="1F487C"/>
                      </a:solidFill>
                      <a:prstDash val="solid"/>
                      <a:round/>
                      <a:headEnd type="none" w="med" len="med"/>
                      <a:tailEnd type="none" w="med" len="med"/>
                    </a:lnL>
                    <a:lnR w="12700">
                      <a:solidFill>
                        <a:srgbClr val="1F487C"/>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6000"/>
                      </a:schemeClr>
                    </a:solidFill>
                  </a:tcPr>
                </a:tc>
                <a:tc>
                  <a:txBody>
                    <a:bodyPr/>
                    <a:lstStyle/>
                    <a:p>
                      <a:pPr marL="208279" marR="95250" indent="-177800">
                        <a:lnSpc>
                          <a:spcPct val="100000"/>
                        </a:lnSpc>
                        <a:spcBef>
                          <a:spcPts val="1030"/>
                        </a:spcBef>
                        <a:buFont typeface="Arial"/>
                        <a:buChar char="•"/>
                        <a:tabLst>
                          <a:tab pos="208915" algn="l"/>
                        </a:tabLst>
                      </a:pPr>
                      <a:r>
                        <a:rPr lang="en-IN" sz="1400" b="1" spc="-5" dirty="0" smtClean="0">
                          <a:solidFill>
                            <a:srgbClr val="0F243E"/>
                          </a:solidFill>
                          <a:latin typeface="Arial" panose="020B0604020202020204" pitchFamily="34" charset="0"/>
                          <a:ea typeface="+mn-ea"/>
                          <a:cs typeface="Arial" panose="020B0604020202020204" pitchFamily="34" charset="0"/>
                        </a:rPr>
                        <a:t>Walker Forge,</a:t>
                      </a:r>
                      <a:r>
                        <a:rPr lang="en-IN" sz="1400" b="1" spc="-5" baseline="0" dirty="0" smtClean="0">
                          <a:solidFill>
                            <a:srgbClr val="0F243E"/>
                          </a:solidFill>
                          <a:latin typeface="Arial" panose="020B0604020202020204" pitchFamily="34" charset="0"/>
                          <a:ea typeface="+mn-ea"/>
                          <a:cs typeface="Arial" panose="020B0604020202020204" pitchFamily="34" charset="0"/>
                        </a:rPr>
                        <a:t> Tennessee, USA</a:t>
                      </a:r>
                      <a:endParaRPr sz="1400" b="0" i="1" spc="-5"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36000" marR="36000" marT="36000" marB="36000">
                    <a:lnL w="12700">
                      <a:solidFill>
                        <a:srgbClr val="1F487C"/>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alpha val="76000"/>
                      </a:schemeClr>
                    </a:solidFill>
                  </a:tcPr>
                </a:tc>
                <a:extLst>
                  <a:ext uri="{0D108BD9-81ED-4DB2-BD59-A6C34878D82A}">
                    <a16:rowId xmlns:a16="http://schemas.microsoft.com/office/drawing/2014/main" val="10002"/>
                  </a:ext>
                </a:extLst>
              </a:tr>
              <a:tr h="644114">
                <a:tc>
                  <a:txBody>
                    <a:bodyPr/>
                    <a:lstStyle/>
                    <a:p>
                      <a:pPr marL="85090">
                        <a:lnSpc>
                          <a:spcPct val="100000"/>
                        </a:lnSpc>
                        <a:spcBef>
                          <a:spcPts val="260"/>
                        </a:spcBef>
                      </a:pPr>
                      <a:r>
                        <a:rPr sz="1600" b="1" spc="-35" dirty="0">
                          <a:solidFill>
                            <a:srgbClr val="17375E"/>
                          </a:solidFill>
                          <a:latin typeface="Arial" panose="020B0604020202020204" pitchFamily="34" charset="0"/>
                          <a:cs typeface="Arial" panose="020B0604020202020204" pitchFamily="34" charset="0"/>
                        </a:rPr>
                        <a:t>A</a:t>
                      </a:r>
                      <a:r>
                        <a:rPr sz="1600" b="1" spc="-5" dirty="0">
                          <a:solidFill>
                            <a:srgbClr val="17375E"/>
                          </a:solidFill>
                          <a:latin typeface="Arial" panose="020B0604020202020204" pitchFamily="34" charset="0"/>
                          <a:cs typeface="Arial" panose="020B0604020202020204" pitchFamily="34" charset="0"/>
                        </a:rPr>
                        <a:t>u</a:t>
                      </a:r>
                      <a:r>
                        <a:rPr sz="1600" b="1" spc="-25" dirty="0">
                          <a:solidFill>
                            <a:srgbClr val="17375E"/>
                          </a:solidFill>
                          <a:latin typeface="Arial" panose="020B0604020202020204" pitchFamily="34" charset="0"/>
                          <a:cs typeface="Arial" panose="020B0604020202020204" pitchFamily="34" charset="0"/>
                        </a:rPr>
                        <a:t>t</a:t>
                      </a:r>
                      <a:r>
                        <a:rPr sz="1600" b="1" dirty="0">
                          <a:solidFill>
                            <a:srgbClr val="17375E"/>
                          </a:solidFill>
                          <a:latin typeface="Arial" panose="020B0604020202020204" pitchFamily="34" charset="0"/>
                          <a:cs typeface="Arial" panose="020B0604020202020204" pitchFamily="34" charset="0"/>
                        </a:rPr>
                        <a:t>o</a:t>
                      </a:r>
                      <a:endParaRPr sz="1600" dirty="0">
                        <a:latin typeface="Arial" panose="020B0604020202020204" pitchFamily="34" charset="0"/>
                        <a:cs typeface="Arial" panose="020B0604020202020204" pitchFamily="34" charset="0"/>
                      </a:endParaRPr>
                    </a:p>
                    <a:p>
                      <a:pPr marL="85090">
                        <a:lnSpc>
                          <a:spcPct val="100000"/>
                        </a:lnSpc>
                      </a:pPr>
                      <a:r>
                        <a:rPr sz="1600" b="1" spc="-15" dirty="0">
                          <a:solidFill>
                            <a:srgbClr val="17375E"/>
                          </a:solidFill>
                          <a:latin typeface="Arial" panose="020B0604020202020204" pitchFamily="34" charset="0"/>
                          <a:cs typeface="Arial" panose="020B0604020202020204" pitchFamily="34" charset="0"/>
                        </a:rPr>
                        <a:t>C</a:t>
                      </a:r>
                      <a:r>
                        <a:rPr sz="1600" b="1" spc="-5" dirty="0">
                          <a:solidFill>
                            <a:srgbClr val="17375E"/>
                          </a:solidFill>
                          <a:latin typeface="Arial" panose="020B0604020202020204" pitchFamily="34" charset="0"/>
                          <a:cs typeface="Arial" panose="020B0604020202020204" pitchFamily="34" charset="0"/>
                        </a:rPr>
                        <a:t>omponents</a:t>
                      </a:r>
                      <a:endParaRPr sz="1600" dirty="0">
                        <a:latin typeface="Arial" panose="020B0604020202020204" pitchFamily="34" charset="0"/>
                        <a:cs typeface="Arial" panose="020B0604020202020204" pitchFamily="34" charset="0"/>
                      </a:endParaRPr>
                    </a:p>
                  </a:txBody>
                  <a:tcPr marL="0" marR="0" marT="36000" marB="36000">
                    <a:lnL w="12700">
                      <a:solidFill>
                        <a:srgbClr val="000000"/>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rgbClr val="E9ECF4">
                        <a:alpha val="73000"/>
                      </a:srgbClr>
                    </a:solidFill>
                  </a:tcPr>
                </a:tc>
                <a:tc>
                  <a:txBody>
                    <a:bodyPr/>
                    <a:lstStyle/>
                    <a:p>
                      <a:pPr marL="208279" indent="-178435">
                        <a:lnSpc>
                          <a:spcPct val="100000"/>
                        </a:lnSpc>
                        <a:spcBef>
                          <a:spcPts val="990"/>
                        </a:spcBef>
                        <a:buFont typeface="Arial"/>
                        <a:buChar char="•"/>
                        <a:tabLst>
                          <a:tab pos="208915" algn="l"/>
                        </a:tabLst>
                      </a:pPr>
                      <a:r>
                        <a:rPr sz="1400" b="1" spc="-30" dirty="0">
                          <a:solidFill>
                            <a:srgbClr val="0F243E"/>
                          </a:solidFill>
                          <a:latin typeface="Arial" panose="020B0604020202020204" pitchFamily="34" charset="0"/>
                          <a:cs typeface="Arial" panose="020B0604020202020204" pitchFamily="34" charset="0"/>
                        </a:rPr>
                        <a:t>A</a:t>
                      </a:r>
                      <a:r>
                        <a:rPr sz="1400" b="1" spc="-5" dirty="0">
                          <a:solidFill>
                            <a:srgbClr val="0F243E"/>
                          </a:solidFill>
                          <a:latin typeface="Arial" panose="020B0604020202020204" pitchFamily="34" charset="0"/>
                          <a:cs typeface="Arial" panose="020B0604020202020204" pitchFamily="34" charset="0"/>
                        </a:rPr>
                        <a:t>u</a:t>
                      </a:r>
                      <a:r>
                        <a:rPr sz="1400" b="1" spc="-20" dirty="0">
                          <a:solidFill>
                            <a:srgbClr val="0F243E"/>
                          </a:solidFill>
                          <a:latin typeface="Arial" panose="020B0604020202020204" pitchFamily="34" charset="0"/>
                          <a:cs typeface="Arial" panose="020B0604020202020204" pitchFamily="34" charset="0"/>
                        </a:rPr>
                        <a:t>t</a:t>
                      </a:r>
                      <a:r>
                        <a:rPr sz="1400" b="1" dirty="0">
                          <a:solidFill>
                            <a:srgbClr val="0F243E"/>
                          </a:solidFill>
                          <a:latin typeface="Arial" panose="020B0604020202020204" pitchFamily="34" charset="0"/>
                          <a:cs typeface="Arial" panose="020B0604020202020204" pitchFamily="34" charset="0"/>
                        </a:rPr>
                        <a:t>o</a:t>
                      </a:r>
                      <a:r>
                        <a:rPr sz="1400" b="1" spc="-5" dirty="0">
                          <a:solidFill>
                            <a:srgbClr val="0F243E"/>
                          </a:solidFill>
                          <a:latin typeface="Arial" panose="020B0604020202020204" pitchFamily="34" charset="0"/>
                          <a:cs typeface="Arial" panose="020B0604020202020204" pitchFamily="34" charset="0"/>
                        </a:rPr>
                        <a:t>mo</a:t>
                      </a:r>
                      <a:r>
                        <a:rPr sz="1400" b="1" spc="5" dirty="0">
                          <a:solidFill>
                            <a:srgbClr val="0F243E"/>
                          </a:solidFill>
                          <a:latin typeface="Arial" panose="020B0604020202020204" pitchFamily="34" charset="0"/>
                          <a:cs typeface="Arial" panose="020B0604020202020204" pitchFamily="34" charset="0"/>
                        </a:rPr>
                        <a:t>t</a:t>
                      </a:r>
                      <a:r>
                        <a:rPr sz="1400" b="1" spc="-35" dirty="0">
                          <a:solidFill>
                            <a:srgbClr val="0F243E"/>
                          </a:solidFill>
                          <a:latin typeface="Arial" panose="020B0604020202020204" pitchFamily="34" charset="0"/>
                          <a:cs typeface="Arial" panose="020B0604020202020204" pitchFamily="34" charset="0"/>
                        </a:rPr>
                        <a:t>i</a:t>
                      </a:r>
                      <a:r>
                        <a:rPr sz="1400" b="1" spc="-40" dirty="0">
                          <a:solidFill>
                            <a:srgbClr val="0F243E"/>
                          </a:solidFill>
                          <a:latin typeface="Arial" panose="020B0604020202020204" pitchFamily="34" charset="0"/>
                          <a:cs typeface="Arial" panose="020B0604020202020204" pitchFamily="34" charset="0"/>
                        </a:rPr>
                        <a:t>v</a:t>
                      </a:r>
                      <a:r>
                        <a:rPr sz="1400" b="1" dirty="0">
                          <a:solidFill>
                            <a:srgbClr val="0F243E"/>
                          </a:solidFill>
                          <a:latin typeface="Arial" panose="020B0604020202020204" pitchFamily="34" charset="0"/>
                          <a:cs typeface="Arial" panose="020B0604020202020204" pitchFamily="34" charset="0"/>
                        </a:rPr>
                        <a:t>e</a:t>
                      </a:r>
                      <a:r>
                        <a:rPr sz="1400" b="1" spc="-35" dirty="0">
                          <a:solidFill>
                            <a:srgbClr val="0F243E"/>
                          </a:solidFill>
                          <a:latin typeface="Arial" panose="020B0604020202020204" pitchFamily="34" charset="0"/>
                          <a:cs typeface="Arial" panose="020B0604020202020204" pitchFamily="34" charset="0"/>
                        </a:rPr>
                        <a:t> </a:t>
                      </a:r>
                      <a:r>
                        <a:rPr sz="1400" b="1" dirty="0">
                          <a:solidFill>
                            <a:srgbClr val="0F243E"/>
                          </a:solidFill>
                          <a:latin typeface="Arial" panose="020B0604020202020204" pitchFamily="34" charset="0"/>
                          <a:cs typeface="Arial" panose="020B0604020202020204" pitchFamily="34" charset="0"/>
                        </a:rPr>
                        <a:t>A</a:t>
                      </a:r>
                      <a:r>
                        <a:rPr sz="1400" b="1" spc="-10" dirty="0">
                          <a:solidFill>
                            <a:srgbClr val="0F243E"/>
                          </a:solidFill>
                          <a:latin typeface="Arial" panose="020B0604020202020204" pitchFamily="34" charset="0"/>
                          <a:cs typeface="Arial" panose="020B0604020202020204" pitchFamily="34" charset="0"/>
                        </a:rPr>
                        <a:t>x</a:t>
                      </a:r>
                      <a:r>
                        <a:rPr sz="1400" b="1" spc="-5" dirty="0">
                          <a:solidFill>
                            <a:srgbClr val="0F243E"/>
                          </a:solidFill>
                          <a:latin typeface="Arial" panose="020B0604020202020204" pitchFamily="34" charset="0"/>
                          <a:cs typeface="Arial" panose="020B0604020202020204" pitchFamily="34" charset="0"/>
                        </a:rPr>
                        <a:t>les</a:t>
                      </a:r>
                      <a:endParaRPr sz="1400" dirty="0">
                        <a:latin typeface="Arial" panose="020B0604020202020204" pitchFamily="34" charset="0"/>
                        <a:cs typeface="Arial" panose="020B0604020202020204" pitchFamily="34" charset="0"/>
                      </a:endParaRPr>
                    </a:p>
                    <a:p>
                      <a:pPr marL="208279" indent="-178435">
                        <a:lnSpc>
                          <a:spcPct val="100000"/>
                        </a:lnSpc>
                        <a:buFont typeface="Arial"/>
                        <a:buChar char="•"/>
                        <a:tabLst>
                          <a:tab pos="208915" algn="l"/>
                        </a:tabLst>
                      </a:pPr>
                      <a:r>
                        <a:rPr sz="1400" b="1" spc="-5" dirty="0">
                          <a:solidFill>
                            <a:srgbClr val="0F243E"/>
                          </a:solidFill>
                          <a:latin typeface="Arial" panose="020B0604020202020204" pitchFamily="34" charset="0"/>
                          <a:cs typeface="Arial" panose="020B0604020202020204" pitchFamily="34" charset="0"/>
                        </a:rPr>
                        <a:t>M</a:t>
                      </a:r>
                      <a:r>
                        <a:rPr sz="1400" b="1" dirty="0">
                          <a:solidFill>
                            <a:srgbClr val="0F243E"/>
                          </a:solidFill>
                          <a:latin typeface="Arial" panose="020B0604020202020204" pitchFamily="34" charset="0"/>
                          <a:cs typeface="Arial" panose="020B0604020202020204" pitchFamily="34" charset="0"/>
                        </a:rPr>
                        <a:t>a</a:t>
                      </a:r>
                      <a:r>
                        <a:rPr sz="1400" b="1" spc="-10" dirty="0">
                          <a:solidFill>
                            <a:srgbClr val="0F243E"/>
                          </a:solidFill>
                          <a:latin typeface="Arial" panose="020B0604020202020204" pitchFamily="34" charset="0"/>
                          <a:cs typeface="Arial" panose="020B0604020202020204" pitchFamily="34" charset="0"/>
                        </a:rPr>
                        <a:t>x</a:t>
                      </a:r>
                      <a:r>
                        <a:rPr sz="1400" b="1" spc="-5" dirty="0">
                          <a:solidFill>
                            <a:srgbClr val="0F243E"/>
                          </a:solidFill>
                          <a:latin typeface="Arial" panose="020B0604020202020204" pitchFamily="34" charset="0"/>
                          <a:cs typeface="Arial" panose="020B0604020202020204" pitchFamily="34" charset="0"/>
                        </a:rPr>
                        <a:t>i</a:t>
                      </a:r>
                      <a:r>
                        <a:rPr sz="1400" b="1" spc="5" dirty="0">
                          <a:solidFill>
                            <a:srgbClr val="0F243E"/>
                          </a:solidFill>
                          <a:latin typeface="Arial" panose="020B0604020202020204" pitchFamily="34" charset="0"/>
                          <a:cs typeface="Arial" panose="020B0604020202020204" pitchFamily="34" charset="0"/>
                        </a:rPr>
                        <a:t>o</a:t>
                      </a:r>
                      <a:r>
                        <a:rPr sz="1400" b="1" dirty="0">
                          <a:solidFill>
                            <a:srgbClr val="0F243E"/>
                          </a:solidFill>
                          <a:latin typeface="Arial" panose="020B0604020202020204" pitchFamily="34" charset="0"/>
                          <a:cs typeface="Arial" panose="020B0604020202020204" pitchFamily="34" charset="0"/>
                        </a:rPr>
                        <a:t>n</a:t>
                      </a:r>
                      <a:r>
                        <a:rPr sz="1400" b="1" spc="-5" dirty="0">
                          <a:solidFill>
                            <a:srgbClr val="0F243E"/>
                          </a:solidFill>
                          <a:latin typeface="Arial" panose="020B0604020202020204" pitchFamily="34" charset="0"/>
                          <a:cs typeface="Arial" panose="020B0604020202020204" pitchFamily="34" charset="0"/>
                        </a:rPr>
                        <a:t> </a:t>
                      </a:r>
                      <a:r>
                        <a:rPr sz="1400" b="1" spc="-10" dirty="0">
                          <a:solidFill>
                            <a:srgbClr val="0F243E"/>
                          </a:solidFill>
                          <a:latin typeface="Arial" panose="020B0604020202020204" pitchFamily="34" charset="0"/>
                          <a:cs typeface="Arial" panose="020B0604020202020204" pitchFamily="34" charset="0"/>
                        </a:rPr>
                        <a:t>W</a:t>
                      </a:r>
                      <a:r>
                        <a:rPr sz="1400" b="1" dirty="0">
                          <a:solidFill>
                            <a:srgbClr val="0F243E"/>
                          </a:solidFill>
                          <a:latin typeface="Arial" panose="020B0604020202020204" pitchFamily="34" charset="0"/>
                          <a:cs typeface="Arial" panose="020B0604020202020204" pitchFamily="34" charset="0"/>
                        </a:rPr>
                        <a:t>heels</a:t>
                      </a:r>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rgbClr val="E9ECF4">
                        <a:alpha val="73000"/>
                      </a:srgbClr>
                    </a:solidFill>
                  </a:tcPr>
                </a:tc>
                <a:tc>
                  <a:txBody>
                    <a:bodyPr/>
                    <a:lstStyle/>
                    <a:p>
                      <a:endParaRPr sz="1400" dirty="0">
                        <a:latin typeface="Arial" panose="020B0604020202020204" pitchFamily="34" charset="0"/>
                        <a:cs typeface="Arial" panose="020B0604020202020204" pitchFamily="34" charset="0"/>
                      </a:endParaRPr>
                    </a:p>
                  </a:txBody>
                  <a:tcPr marL="36000" marR="36000" marT="36000" marB="36000">
                    <a:lnL w="12700" cap="flat" cmpd="sng" algn="ctr">
                      <a:solidFill>
                        <a:srgbClr val="1F487C"/>
                      </a:solidFill>
                      <a:prstDash val="solid"/>
                      <a:round/>
                      <a:headEnd type="none" w="med" len="med"/>
                      <a:tailEnd type="none" w="med" len="med"/>
                    </a:lnL>
                    <a:lnR w="12700">
                      <a:solidFill>
                        <a:srgbClr val="1F487C"/>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F4">
                        <a:alpha val="73000"/>
                      </a:srgbClr>
                    </a:solidFill>
                  </a:tcPr>
                </a:tc>
                <a:tc>
                  <a:txBody>
                    <a:bodyPr/>
                    <a:lstStyle/>
                    <a:p>
                      <a:pPr marL="208279" indent="-177800">
                        <a:lnSpc>
                          <a:spcPct val="100000"/>
                        </a:lnSpc>
                        <a:spcBef>
                          <a:spcPts val="1030"/>
                        </a:spcBef>
                        <a:buFont typeface="Arial"/>
                        <a:buChar char="•"/>
                        <a:tabLst>
                          <a:tab pos="208915" algn="l"/>
                        </a:tabLst>
                      </a:pPr>
                      <a:endParaRPr sz="1400" b="1" spc="-5" dirty="0">
                        <a:solidFill>
                          <a:srgbClr val="0F243E"/>
                        </a:solidFill>
                        <a:latin typeface="Arial" panose="020B0604020202020204" pitchFamily="34" charset="0"/>
                        <a:ea typeface="+mn-ea"/>
                        <a:cs typeface="Arial" panose="020B0604020202020204" pitchFamily="34" charset="0"/>
                      </a:endParaRPr>
                    </a:p>
                  </a:txBody>
                  <a:tcPr marL="36000" marR="36000" marT="36000" marB="36000">
                    <a:lnL w="12700">
                      <a:solidFill>
                        <a:srgbClr val="1F487C"/>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alpha val="73000"/>
                      </a:srgbClr>
                    </a:solidFill>
                  </a:tcPr>
                </a:tc>
                <a:extLst>
                  <a:ext uri="{0D108BD9-81ED-4DB2-BD59-A6C34878D82A}">
                    <a16:rowId xmlns:a16="http://schemas.microsoft.com/office/drawing/2014/main" val="10003"/>
                  </a:ext>
                </a:extLst>
              </a:tr>
              <a:tr h="680033">
                <a:tc>
                  <a:txBody>
                    <a:bodyPr/>
                    <a:lstStyle/>
                    <a:p>
                      <a:pPr marL="85090" marR="99695">
                        <a:lnSpc>
                          <a:spcPct val="100000"/>
                        </a:lnSpc>
                      </a:pPr>
                      <a:r>
                        <a:rPr sz="1600" b="1" spc="-10" dirty="0" smtClean="0">
                          <a:solidFill>
                            <a:srgbClr val="17375E"/>
                          </a:solidFill>
                          <a:latin typeface="Arial" panose="020B0604020202020204" pitchFamily="34" charset="0"/>
                          <a:cs typeface="Arial" panose="020B0604020202020204" pitchFamily="34" charset="0"/>
                        </a:rPr>
                        <a:t>E</a:t>
                      </a:r>
                      <a:r>
                        <a:rPr sz="1600" b="1" dirty="0" smtClean="0">
                          <a:solidFill>
                            <a:srgbClr val="17375E"/>
                          </a:solidFill>
                          <a:latin typeface="Arial" panose="020B0604020202020204" pitchFamily="34" charset="0"/>
                          <a:cs typeface="Arial" panose="020B0604020202020204" pitchFamily="34" charset="0"/>
                        </a:rPr>
                        <a:t>ne</a:t>
                      </a:r>
                      <a:r>
                        <a:rPr sz="1600" b="1" spc="-10" dirty="0" smtClean="0">
                          <a:solidFill>
                            <a:srgbClr val="17375E"/>
                          </a:solidFill>
                          <a:latin typeface="Arial" panose="020B0604020202020204" pitchFamily="34" charset="0"/>
                          <a:cs typeface="Arial" panose="020B0604020202020204" pitchFamily="34" charset="0"/>
                        </a:rPr>
                        <a:t>r</a:t>
                      </a:r>
                      <a:r>
                        <a:rPr sz="1600" b="1" dirty="0" smtClean="0">
                          <a:solidFill>
                            <a:srgbClr val="17375E"/>
                          </a:solidFill>
                          <a:latin typeface="Arial" panose="020B0604020202020204" pitchFamily="34" charset="0"/>
                          <a:cs typeface="Arial" panose="020B0604020202020204" pitchFamily="34" charset="0"/>
                        </a:rPr>
                        <a:t>gy</a:t>
                      </a:r>
                      <a:r>
                        <a:rPr sz="1600" b="1" spc="-15" dirty="0" smtClean="0">
                          <a:solidFill>
                            <a:srgbClr val="17375E"/>
                          </a:solidFill>
                          <a:latin typeface="Arial" panose="020B0604020202020204" pitchFamily="34" charset="0"/>
                          <a:cs typeface="Arial" panose="020B0604020202020204" pitchFamily="34" charset="0"/>
                        </a:rPr>
                        <a:t> </a:t>
                      </a:r>
                      <a:r>
                        <a:rPr sz="1600" b="1" dirty="0">
                          <a:solidFill>
                            <a:srgbClr val="17375E"/>
                          </a:solidFill>
                          <a:latin typeface="Arial" panose="020B0604020202020204" pitchFamily="34" charset="0"/>
                          <a:cs typeface="Arial" panose="020B0604020202020204" pitchFamily="34" charset="0"/>
                        </a:rPr>
                        <a:t>&amp; In</a:t>
                      </a:r>
                      <a:r>
                        <a:rPr sz="1600" b="1" spc="-15" dirty="0">
                          <a:solidFill>
                            <a:srgbClr val="17375E"/>
                          </a:solidFill>
                          <a:latin typeface="Arial" panose="020B0604020202020204" pitchFamily="34" charset="0"/>
                          <a:cs typeface="Arial" panose="020B0604020202020204" pitchFamily="34" charset="0"/>
                        </a:rPr>
                        <a:t>f</a:t>
                      </a:r>
                      <a:r>
                        <a:rPr sz="1600" b="1" spc="-40" dirty="0">
                          <a:solidFill>
                            <a:srgbClr val="17375E"/>
                          </a:solidFill>
                          <a:latin typeface="Arial" panose="020B0604020202020204" pitchFamily="34" charset="0"/>
                          <a:cs typeface="Arial" panose="020B0604020202020204" pitchFamily="34" charset="0"/>
                        </a:rPr>
                        <a:t>r</a:t>
                      </a:r>
                      <a:r>
                        <a:rPr sz="1600" b="1" spc="-5" dirty="0">
                          <a:solidFill>
                            <a:srgbClr val="17375E"/>
                          </a:solidFill>
                          <a:latin typeface="Arial" panose="020B0604020202020204" pitchFamily="34" charset="0"/>
                          <a:cs typeface="Arial" panose="020B0604020202020204" pitchFamily="34" charset="0"/>
                        </a:rPr>
                        <a:t>astructu</a:t>
                      </a:r>
                      <a:r>
                        <a:rPr sz="1600" b="1" spc="-25" dirty="0">
                          <a:solidFill>
                            <a:srgbClr val="17375E"/>
                          </a:solidFill>
                          <a:latin typeface="Arial" panose="020B0604020202020204" pitchFamily="34" charset="0"/>
                          <a:cs typeface="Arial" panose="020B0604020202020204" pitchFamily="34" charset="0"/>
                        </a:rPr>
                        <a:t>r</a:t>
                      </a:r>
                      <a:r>
                        <a:rPr sz="1600" b="1" dirty="0">
                          <a:solidFill>
                            <a:srgbClr val="17375E"/>
                          </a:solidFill>
                          <a:latin typeface="Arial" panose="020B0604020202020204" pitchFamily="34" charset="0"/>
                          <a:cs typeface="Arial" panose="020B0604020202020204" pitchFamily="34" charset="0"/>
                        </a:rPr>
                        <a:t>e</a:t>
                      </a:r>
                      <a:endParaRPr sz="1600" dirty="0">
                        <a:latin typeface="Arial" panose="020B0604020202020204" pitchFamily="34" charset="0"/>
                        <a:cs typeface="Arial" panose="020B0604020202020204" pitchFamily="34" charset="0"/>
                      </a:endParaRPr>
                    </a:p>
                  </a:txBody>
                  <a:tcPr marL="0" marR="0" marT="36000" marB="36000">
                    <a:lnL w="12700">
                      <a:solidFill>
                        <a:srgbClr val="000000"/>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chemeClr val="bg1">
                        <a:alpha val="70000"/>
                      </a:schemeClr>
                    </a:solidFill>
                  </a:tcPr>
                </a:tc>
                <a:tc>
                  <a:txBody>
                    <a:bodyPr/>
                    <a:lstStyle/>
                    <a:p>
                      <a:pPr marL="208279" indent="-178435">
                        <a:lnSpc>
                          <a:spcPct val="100000"/>
                        </a:lnSpc>
                        <a:spcBef>
                          <a:spcPts val="1090"/>
                        </a:spcBef>
                        <a:buFont typeface="Arial"/>
                        <a:buChar char="•"/>
                        <a:tabLst>
                          <a:tab pos="208915" algn="l"/>
                        </a:tabLst>
                      </a:pPr>
                      <a:r>
                        <a:rPr sz="1400" b="1" spc="-5" dirty="0">
                          <a:solidFill>
                            <a:srgbClr val="0F243E"/>
                          </a:solidFill>
                          <a:latin typeface="Arial" panose="020B0604020202020204" pitchFamily="34" charset="0"/>
                          <a:cs typeface="Arial" panose="020B0604020202020204" pitchFamily="34" charset="0"/>
                        </a:rPr>
                        <a:t>B</a:t>
                      </a:r>
                      <a:r>
                        <a:rPr sz="1400" b="1" dirty="0">
                          <a:solidFill>
                            <a:srgbClr val="0F243E"/>
                          </a:solidFill>
                          <a:latin typeface="Arial" panose="020B0604020202020204" pitchFamily="34" charset="0"/>
                          <a:cs typeface="Arial" panose="020B0604020202020204" pitchFamily="34" charset="0"/>
                        </a:rPr>
                        <a:t>F</a:t>
                      </a:r>
                      <a:r>
                        <a:rPr sz="1400" b="1" spc="5" dirty="0">
                          <a:solidFill>
                            <a:srgbClr val="0F243E"/>
                          </a:solidFill>
                          <a:latin typeface="Arial" panose="020B0604020202020204" pitchFamily="34" charset="0"/>
                          <a:cs typeface="Arial" panose="020B0604020202020204" pitchFamily="34" charset="0"/>
                        </a:rPr>
                        <a:t> </a:t>
                      </a:r>
                      <a:r>
                        <a:rPr sz="1400" b="1" spc="-5" dirty="0">
                          <a:solidFill>
                            <a:srgbClr val="0F243E"/>
                          </a:solidFill>
                          <a:latin typeface="Arial" panose="020B0604020202020204" pitchFamily="34" charset="0"/>
                          <a:cs typeface="Arial" panose="020B0604020202020204" pitchFamily="34" charset="0"/>
                        </a:rPr>
                        <a:t>Ut</a:t>
                      </a:r>
                      <a:r>
                        <a:rPr sz="1400" b="1" dirty="0">
                          <a:solidFill>
                            <a:srgbClr val="0F243E"/>
                          </a:solidFill>
                          <a:latin typeface="Arial" panose="020B0604020202020204" pitchFamily="34" charset="0"/>
                          <a:cs typeface="Arial" panose="020B0604020202020204" pitchFamily="34" charset="0"/>
                        </a:rPr>
                        <a:t>i</a:t>
                      </a:r>
                      <a:r>
                        <a:rPr sz="1400" b="1" spc="-5" dirty="0">
                          <a:solidFill>
                            <a:srgbClr val="0F243E"/>
                          </a:solidFill>
                          <a:latin typeface="Arial" panose="020B0604020202020204" pitchFamily="34" charset="0"/>
                          <a:cs typeface="Arial" panose="020B0604020202020204" pitchFamily="34" charset="0"/>
                        </a:rPr>
                        <a:t>li</a:t>
                      </a:r>
                      <a:r>
                        <a:rPr sz="1400" b="1" dirty="0">
                          <a:solidFill>
                            <a:srgbClr val="0F243E"/>
                          </a:solidFill>
                          <a:latin typeface="Arial" panose="020B0604020202020204" pitchFamily="34" charset="0"/>
                          <a:cs typeface="Arial" panose="020B0604020202020204" pitchFamily="34" charset="0"/>
                        </a:rPr>
                        <a:t>t</a:t>
                      </a:r>
                      <a:r>
                        <a:rPr sz="1400" b="1" spc="-5" dirty="0">
                          <a:solidFill>
                            <a:srgbClr val="0F243E"/>
                          </a:solidFill>
                          <a:latin typeface="Arial" panose="020B0604020202020204" pitchFamily="34" charset="0"/>
                          <a:cs typeface="Arial" panose="020B0604020202020204" pitchFamily="34" charset="0"/>
                        </a:rPr>
                        <a:t>ies</a:t>
                      </a:r>
                      <a:endParaRPr sz="1400" dirty="0">
                        <a:latin typeface="Arial" panose="020B0604020202020204" pitchFamily="34" charset="0"/>
                        <a:cs typeface="Arial" panose="020B0604020202020204" pitchFamily="34" charset="0"/>
                      </a:endParaRPr>
                    </a:p>
                    <a:p>
                      <a:pPr marL="208279" indent="-178435">
                        <a:lnSpc>
                          <a:spcPct val="100000"/>
                        </a:lnSpc>
                        <a:buFont typeface="Arial"/>
                        <a:buChar char="•"/>
                        <a:tabLst>
                          <a:tab pos="208915" algn="l"/>
                        </a:tabLst>
                      </a:pPr>
                      <a:r>
                        <a:rPr sz="1400" b="1" dirty="0" smtClean="0">
                          <a:solidFill>
                            <a:srgbClr val="0F243E"/>
                          </a:solidFill>
                          <a:latin typeface="Arial" panose="020B0604020202020204" pitchFamily="34" charset="0"/>
                          <a:cs typeface="Arial" panose="020B0604020202020204" pitchFamily="34" charset="0"/>
                        </a:rPr>
                        <a:t>Khed</a:t>
                      </a:r>
                      <a:r>
                        <a:rPr sz="1400" b="1" spc="-20" dirty="0" smtClean="0">
                          <a:solidFill>
                            <a:srgbClr val="0F243E"/>
                          </a:solidFill>
                          <a:latin typeface="Arial" panose="020B0604020202020204" pitchFamily="34" charset="0"/>
                          <a:cs typeface="Arial" panose="020B0604020202020204" pitchFamily="34" charset="0"/>
                        </a:rPr>
                        <a:t> </a:t>
                      </a:r>
                      <a:r>
                        <a:rPr sz="1400" b="1" dirty="0">
                          <a:solidFill>
                            <a:srgbClr val="0F243E"/>
                          </a:solidFill>
                          <a:latin typeface="Arial" panose="020B0604020202020204" pitchFamily="34" charset="0"/>
                          <a:cs typeface="Arial" panose="020B0604020202020204" pitchFamily="34" charset="0"/>
                        </a:rPr>
                        <a:t>Ea</a:t>
                      </a:r>
                      <a:r>
                        <a:rPr sz="1400" b="1" spc="-5" dirty="0">
                          <a:solidFill>
                            <a:srgbClr val="0F243E"/>
                          </a:solidFill>
                          <a:latin typeface="Arial" panose="020B0604020202020204" pitchFamily="34" charset="0"/>
                          <a:cs typeface="Arial" panose="020B0604020202020204" pitchFamily="34" charset="0"/>
                        </a:rPr>
                        <a:t>r</a:t>
                      </a:r>
                      <a:r>
                        <a:rPr sz="1400" b="1" dirty="0">
                          <a:solidFill>
                            <a:srgbClr val="0F243E"/>
                          </a:solidFill>
                          <a:latin typeface="Arial" panose="020B0604020202020204" pitchFamily="34" charset="0"/>
                          <a:cs typeface="Arial" panose="020B0604020202020204" pitchFamily="34" charset="0"/>
                        </a:rPr>
                        <a:t>th</a:t>
                      </a:r>
                      <a:r>
                        <a:rPr sz="1400" b="1" spc="-10" dirty="0">
                          <a:solidFill>
                            <a:srgbClr val="0F243E"/>
                          </a:solidFill>
                          <a:latin typeface="Arial" panose="020B0604020202020204" pitchFamily="34" charset="0"/>
                          <a:cs typeface="Arial" panose="020B0604020202020204" pitchFamily="34" charset="0"/>
                        </a:rPr>
                        <a:t> </a:t>
                      </a:r>
                      <a:r>
                        <a:rPr sz="1400" b="1" spc="-5" dirty="0">
                          <a:solidFill>
                            <a:srgbClr val="0F243E"/>
                          </a:solidFill>
                          <a:latin typeface="Arial" panose="020B0604020202020204" pitchFamily="34" charset="0"/>
                          <a:cs typeface="Arial" panose="020B0604020202020204" pitchFamily="34" charset="0"/>
                        </a:rPr>
                        <a:t>(S</a:t>
                      </a:r>
                      <a:r>
                        <a:rPr sz="1400" b="1" spc="5" dirty="0">
                          <a:solidFill>
                            <a:srgbClr val="0F243E"/>
                          </a:solidFill>
                          <a:latin typeface="Arial" panose="020B0604020202020204" pitchFamily="34" charset="0"/>
                          <a:cs typeface="Arial" panose="020B0604020202020204" pitchFamily="34" charset="0"/>
                        </a:rPr>
                        <a:t>E</a:t>
                      </a:r>
                      <a:r>
                        <a:rPr sz="1400" b="1" spc="-5" dirty="0">
                          <a:solidFill>
                            <a:srgbClr val="0F243E"/>
                          </a:solidFill>
                          <a:latin typeface="Arial" panose="020B0604020202020204" pitchFamily="34" charset="0"/>
                          <a:cs typeface="Arial" panose="020B0604020202020204" pitchFamily="34" charset="0"/>
                        </a:rPr>
                        <a:t>Z)</a:t>
                      </a:r>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chemeClr val="bg1">
                        <a:alpha val="70000"/>
                      </a:schemeClr>
                    </a:solidFill>
                  </a:tcPr>
                </a:tc>
                <a:tc>
                  <a:txBody>
                    <a:bodyPr/>
                    <a:lstStyle/>
                    <a:p>
                      <a:endParaRPr lang="en-IN" dirty="0">
                        <a:latin typeface="Arial" panose="020B0604020202020204" pitchFamily="34" charset="0"/>
                        <a:cs typeface="Arial" panose="020B0604020202020204" pitchFamily="34" charset="0"/>
                      </a:endParaRPr>
                    </a:p>
                  </a:txBody>
                  <a:tcPr marL="36000" marR="36000" marT="36000" marB="36000">
                    <a:lnL w="12700" cap="flat" cmpd="sng" algn="ctr">
                      <a:solidFill>
                        <a:srgbClr val="1F487C"/>
                      </a:solidFill>
                      <a:prstDash val="solid"/>
                      <a:round/>
                      <a:headEnd type="none" w="med" len="med"/>
                      <a:tailEnd type="none" w="med" len="med"/>
                    </a:lnL>
                    <a:lnR w="12700">
                      <a:solidFill>
                        <a:srgbClr val="1F487C"/>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0000"/>
                      </a:schemeClr>
                    </a:solidFill>
                  </a:tcPr>
                </a:tc>
                <a:tc>
                  <a:txBody>
                    <a:bodyPr/>
                    <a:lstStyle/>
                    <a:p>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alpha val="70000"/>
                      </a:schemeClr>
                    </a:solidFill>
                  </a:tcPr>
                </a:tc>
                <a:extLst>
                  <a:ext uri="{0D108BD9-81ED-4DB2-BD59-A6C34878D82A}">
                    <a16:rowId xmlns:a16="http://schemas.microsoft.com/office/drawing/2014/main" val="10004"/>
                  </a:ext>
                </a:extLst>
              </a:tr>
              <a:tr h="658839">
                <a:tc>
                  <a:txBody>
                    <a:bodyPr/>
                    <a:lstStyle/>
                    <a:p>
                      <a:pPr marL="85090" marR="577215">
                        <a:lnSpc>
                          <a:spcPct val="100000"/>
                        </a:lnSpc>
                        <a:spcBef>
                          <a:spcPts val="325"/>
                        </a:spcBef>
                      </a:pPr>
                      <a:r>
                        <a:rPr sz="1600" b="1" spc="-5" dirty="0">
                          <a:solidFill>
                            <a:srgbClr val="17375E"/>
                          </a:solidFill>
                          <a:latin typeface="Arial" panose="020B0604020202020204" pitchFamily="34" charset="0"/>
                          <a:cs typeface="Arial" panose="020B0604020202020204" pitchFamily="34" charset="0"/>
                        </a:rPr>
                        <a:t>S</a:t>
                      </a:r>
                      <a:r>
                        <a:rPr sz="1600" b="1" spc="5" dirty="0">
                          <a:solidFill>
                            <a:srgbClr val="17375E"/>
                          </a:solidFill>
                          <a:latin typeface="Arial" panose="020B0604020202020204" pitchFamily="34" charset="0"/>
                          <a:cs typeface="Arial" panose="020B0604020202020204" pitchFamily="34" charset="0"/>
                        </a:rPr>
                        <a:t>p</a:t>
                      </a:r>
                      <a:r>
                        <a:rPr sz="1600" b="1" dirty="0">
                          <a:solidFill>
                            <a:srgbClr val="17375E"/>
                          </a:solidFill>
                          <a:latin typeface="Arial" panose="020B0604020202020204" pitchFamily="34" charset="0"/>
                          <a:cs typeface="Arial" panose="020B0604020202020204" pitchFamily="34" charset="0"/>
                        </a:rPr>
                        <a:t>eci</a:t>
                      </a:r>
                      <a:r>
                        <a:rPr sz="1600" b="1" spc="-5" dirty="0">
                          <a:solidFill>
                            <a:srgbClr val="17375E"/>
                          </a:solidFill>
                          <a:latin typeface="Arial" panose="020B0604020202020204" pitchFamily="34" charset="0"/>
                          <a:cs typeface="Arial" panose="020B0604020202020204" pitchFamily="34" charset="0"/>
                        </a:rPr>
                        <a:t>a</a:t>
                      </a:r>
                      <a:r>
                        <a:rPr sz="1600" b="1" spc="-15" dirty="0">
                          <a:solidFill>
                            <a:srgbClr val="17375E"/>
                          </a:solidFill>
                          <a:latin typeface="Arial" panose="020B0604020202020204" pitchFamily="34" charset="0"/>
                          <a:cs typeface="Arial" panose="020B0604020202020204" pitchFamily="34" charset="0"/>
                        </a:rPr>
                        <a:t>l</a:t>
                      </a:r>
                      <a:r>
                        <a:rPr sz="1600" b="1" spc="-5" dirty="0">
                          <a:solidFill>
                            <a:srgbClr val="17375E"/>
                          </a:solidFill>
                          <a:latin typeface="Arial" panose="020B0604020202020204" pitchFamily="34" charset="0"/>
                          <a:cs typeface="Arial" panose="020B0604020202020204" pitchFamily="34" charset="0"/>
                        </a:rPr>
                        <a:t>ty C</a:t>
                      </a:r>
                      <a:r>
                        <a:rPr sz="1600" b="1" spc="5" dirty="0">
                          <a:solidFill>
                            <a:srgbClr val="17375E"/>
                          </a:solidFill>
                          <a:latin typeface="Arial" panose="020B0604020202020204" pitchFamily="34" charset="0"/>
                          <a:cs typeface="Arial" panose="020B0604020202020204" pitchFamily="34" charset="0"/>
                        </a:rPr>
                        <a:t>h</a:t>
                      </a:r>
                      <a:r>
                        <a:rPr sz="1600" b="1" dirty="0">
                          <a:solidFill>
                            <a:srgbClr val="17375E"/>
                          </a:solidFill>
                          <a:latin typeface="Arial" panose="020B0604020202020204" pitchFamily="34" charset="0"/>
                          <a:cs typeface="Arial" panose="020B0604020202020204" pitchFamily="34" charset="0"/>
                        </a:rPr>
                        <a:t>e</a:t>
                      </a:r>
                      <a:r>
                        <a:rPr sz="1600" b="1" spc="5" dirty="0">
                          <a:solidFill>
                            <a:srgbClr val="17375E"/>
                          </a:solidFill>
                          <a:latin typeface="Arial" panose="020B0604020202020204" pitchFamily="34" charset="0"/>
                          <a:cs typeface="Arial" panose="020B0604020202020204" pitchFamily="34" charset="0"/>
                        </a:rPr>
                        <a:t>m</a:t>
                      </a:r>
                      <a:r>
                        <a:rPr sz="1600" b="1" spc="-5" dirty="0">
                          <a:solidFill>
                            <a:srgbClr val="17375E"/>
                          </a:solidFill>
                          <a:latin typeface="Arial" panose="020B0604020202020204" pitchFamily="34" charset="0"/>
                          <a:cs typeface="Arial" panose="020B0604020202020204" pitchFamily="34" charset="0"/>
                        </a:rPr>
                        <a:t>i</a:t>
                      </a:r>
                      <a:r>
                        <a:rPr sz="1600" b="1" spc="-10" dirty="0">
                          <a:solidFill>
                            <a:srgbClr val="17375E"/>
                          </a:solidFill>
                          <a:latin typeface="Arial" panose="020B0604020202020204" pitchFamily="34" charset="0"/>
                          <a:cs typeface="Arial" panose="020B0604020202020204" pitchFamily="34" charset="0"/>
                        </a:rPr>
                        <a:t>c</a:t>
                      </a:r>
                      <a:r>
                        <a:rPr sz="1600" b="1" spc="-5" dirty="0">
                          <a:solidFill>
                            <a:srgbClr val="17375E"/>
                          </a:solidFill>
                          <a:latin typeface="Arial" panose="020B0604020202020204" pitchFamily="34" charset="0"/>
                          <a:cs typeface="Arial" panose="020B0604020202020204" pitchFamily="34" charset="0"/>
                        </a:rPr>
                        <a:t>a</a:t>
                      </a:r>
                      <a:r>
                        <a:rPr sz="1600" b="1" spc="-15" dirty="0">
                          <a:solidFill>
                            <a:srgbClr val="17375E"/>
                          </a:solidFill>
                          <a:latin typeface="Arial" panose="020B0604020202020204" pitchFamily="34" charset="0"/>
                          <a:cs typeface="Arial" panose="020B0604020202020204" pitchFamily="34" charset="0"/>
                        </a:rPr>
                        <a:t>l</a:t>
                      </a:r>
                      <a:r>
                        <a:rPr sz="1600" b="1" dirty="0">
                          <a:solidFill>
                            <a:srgbClr val="17375E"/>
                          </a:solidFill>
                          <a:latin typeface="Arial" panose="020B0604020202020204" pitchFamily="34" charset="0"/>
                          <a:cs typeface="Arial" panose="020B0604020202020204" pitchFamily="34" charset="0"/>
                        </a:rPr>
                        <a:t>s</a:t>
                      </a:r>
                      <a:endParaRPr sz="1600" dirty="0">
                        <a:latin typeface="Arial" panose="020B0604020202020204" pitchFamily="34" charset="0"/>
                        <a:cs typeface="Arial" panose="020B0604020202020204" pitchFamily="34" charset="0"/>
                      </a:endParaRPr>
                    </a:p>
                  </a:txBody>
                  <a:tcPr marL="0" marR="0" marT="36000" marB="36000">
                    <a:lnL w="12700">
                      <a:solidFill>
                        <a:srgbClr val="000000"/>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rgbClr val="E9ECF4">
                        <a:alpha val="74000"/>
                      </a:srgbClr>
                    </a:solidFill>
                  </a:tcPr>
                </a:tc>
                <a:tc>
                  <a:txBody>
                    <a:bodyPr/>
                    <a:lstStyle/>
                    <a:p>
                      <a:pPr marL="208279" indent="-178435">
                        <a:lnSpc>
                          <a:spcPct val="100000"/>
                        </a:lnSpc>
                        <a:buFont typeface="Arial"/>
                        <a:buChar char="•"/>
                        <a:tabLst>
                          <a:tab pos="208915" algn="l"/>
                        </a:tabLst>
                      </a:pPr>
                      <a:r>
                        <a:rPr sz="1400" b="1" spc="-10" dirty="0" smtClean="0">
                          <a:solidFill>
                            <a:srgbClr val="0F243E"/>
                          </a:solidFill>
                          <a:latin typeface="Arial" panose="020B0604020202020204" pitchFamily="34" charset="0"/>
                          <a:cs typeface="Arial" panose="020B0604020202020204" pitchFamily="34" charset="0"/>
                        </a:rPr>
                        <a:t>H</a:t>
                      </a:r>
                      <a:r>
                        <a:rPr sz="1400" b="1" spc="-5" dirty="0" smtClean="0">
                          <a:solidFill>
                            <a:srgbClr val="0F243E"/>
                          </a:solidFill>
                          <a:latin typeface="Arial" panose="020B0604020202020204" pitchFamily="34" charset="0"/>
                          <a:cs typeface="Arial" panose="020B0604020202020204" pitchFamily="34" charset="0"/>
                        </a:rPr>
                        <a:t>ik</a:t>
                      </a:r>
                      <a:r>
                        <a:rPr sz="1400" b="1" dirty="0" smtClean="0">
                          <a:solidFill>
                            <a:srgbClr val="0F243E"/>
                          </a:solidFill>
                          <a:latin typeface="Arial" panose="020B0604020202020204" pitchFamily="34" charset="0"/>
                          <a:cs typeface="Arial" panose="020B0604020202020204" pitchFamily="34" charset="0"/>
                        </a:rPr>
                        <a:t>al</a:t>
                      </a:r>
                      <a:r>
                        <a:rPr sz="1400" b="1" spc="5" dirty="0" smtClean="0">
                          <a:solidFill>
                            <a:srgbClr val="0F243E"/>
                          </a:solidFill>
                          <a:latin typeface="Arial" panose="020B0604020202020204" pitchFamily="34" charset="0"/>
                          <a:cs typeface="Arial" panose="020B0604020202020204" pitchFamily="34" charset="0"/>
                        </a:rPr>
                        <a:t> </a:t>
                      </a:r>
                      <a:r>
                        <a:rPr sz="1400" b="1" spc="-5" dirty="0">
                          <a:solidFill>
                            <a:srgbClr val="0F243E"/>
                          </a:solidFill>
                          <a:latin typeface="Arial" panose="020B0604020202020204" pitchFamily="34" charset="0"/>
                          <a:cs typeface="Arial" panose="020B0604020202020204" pitchFamily="34" charset="0"/>
                        </a:rPr>
                        <a:t>Chemic</a:t>
                      </a:r>
                      <a:r>
                        <a:rPr sz="1400" b="1" spc="5" dirty="0">
                          <a:solidFill>
                            <a:srgbClr val="0F243E"/>
                          </a:solidFill>
                          <a:latin typeface="Arial" panose="020B0604020202020204" pitchFamily="34" charset="0"/>
                          <a:cs typeface="Arial" panose="020B0604020202020204" pitchFamily="34" charset="0"/>
                        </a:rPr>
                        <a:t>a</a:t>
                      </a:r>
                      <a:r>
                        <a:rPr sz="1400" b="1" spc="-5" dirty="0">
                          <a:solidFill>
                            <a:srgbClr val="0F243E"/>
                          </a:solidFill>
                          <a:latin typeface="Arial" panose="020B0604020202020204" pitchFamily="34" charset="0"/>
                          <a:cs typeface="Arial" panose="020B0604020202020204" pitchFamily="34" charset="0"/>
                        </a:rPr>
                        <a:t>ls</a:t>
                      </a:r>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1F487C"/>
                      </a:solidFill>
                      <a:prstDash val="solid"/>
                    </a:lnR>
                    <a:lnT w="12700">
                      <a:solidFill>
                        <a:srgbClr val="000000"/>
                      </a:solidFill>
                      <a:prstDash val="solid"/>
                    </a:lnT>
                    <a:lnB w="12700">
                      <a:solidFill>
                        <a:srgbClr val="000000"/>
                      </a:solidFill>
                      <a:prstDash val="solid"/>
                    </a:lnB>
                    <a:solidFill>
                      <a:srgbClr val="E9ECF4">
                        <a:alpha val="74000"/>
                      </a:srgbClr>
                    </a:solidFill>
                  </a:tcPr>
                </a:tc>
                <a:tc>
                  <a:txBody>
                    <a:bodyPr/>
                    <a:lstStyle/>
                    <a:p>
                      <a:endParaRPr sz="1400" dirty="0">
                        <a:latin typeface="Arial" panose="020B0604020202020204" pitchFamily="34" charset="0"/>
                        <a:cs typeface="Arial" panose="020B0604020202020204" pitchFamily="34" charset="0"/>
                      </a:endParaRPr>
                    </a:p>
                  </a:txBody>
                  <a:tcPr marL="36000" marR="36000" marT="36000" marB="36000">
                    <a:lnL w="12700" cap="flat" cmpd="sng" algn="ctr">
                      <a:solidFill>
                        <a:srgbClr val="1F487C"/>
                      </a:solidFill>
                      <a:prstDash val="solid"/>
                      <a:round/>
                      <a:headEnd type="none" w="med" len="med"/>
                      <a:tailEnd type="none" w="med" len="med"/>
                    </a:lnL>
                    <a:lnR w="12700">
                      <a:solidFill>
                        <a:srgbClr val="1F487C"/>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E9ECF4">
                        <a:alpha val="74000"/>
                      </a:srgbClr>
                    </a:solidFill>
                  </a:tcPr>
                </a:tc>
                <a:tc>
                  <a:txBody>
                    <a:bodyPr/>
                    <a:lstStyle/>
                    <a:p>
                      <a:endParaRPr sz="1400" dirty="0">
                        <a:latin typeface="Arial" panose="020B0604020202020204" pitchFamily="34" charset="0"/>
                        <a:cs typeface="Arial" panose="020B0604020202020204" pitchFamily="34" charset="0"/>
                      </a:endParaRPr>
                    </a:p>
                  </a:txBody>
                  <a:tcPr marL="36000" marR="36000" marT="36000" marB="36000">
                    <a:lnL w="12700">
                      <a:solidFill>
                        <a:srgbClr val="1F487C"/>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CF4">
                        <a:alpha val="74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2030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IN" dirty="0"/>
              <a:t>Heat Treatment</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3373586"/>
            <a:ext cx="4176464" cy="296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75521" y="1196752"/>
            <a:ext cx="4248472" cy="30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0"/>
          <p:cNvSpPr txBox="1">
            <a:spLocks noChangeArrowheads="1"/>
          </p:cNvSpPr>
          <p:nvPr/>
        </p:nvSpPr>
        <p:spPr bwMode="auto">
          <a:xfrm>
            <a:off x="6096000" y="1172864"/>
            <a:ext cx="441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Installed Capacity &amp; Capability</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2250 MT/ Month</a:t>
            </a:r>
            <a:r>
              <a:rPr lang="en-IN" altLang="en-US" sz="1600" dirty="0">
                <a:solidFill>
                  <a:schemeClr val="tx2">
                    <a:lumMod val="75000"/>
                  </a:schemeClr>
                </a:solidFill>
                <a:latin typeface="Arial" panose="020B0604020202020204" pitchFamily="34" charset="0"/>
                <a:cs typeface="Arial" panose="020B0604020202020204" pitchFamily="34" charset="0"/>
              </a:rPr>
              <a:t> </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(Size 6m X 750mm – 5T Per Batch) Electrically Operated </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SCADA Controlled Real Time TT monitoring With Water/Polymer/Oil Quenching &amp; Auto Load Unload Facility</a:t>
            </a:r>
          </a:p>
        </p:txBody>
      </p:sp>
      <p:sp>
        <p:nvSpPr>
          <p:cNvPr id="19" name="TextBox 18"/>
          <p:cNvSpPr txBox="1"/>
          <p:nvPr/>
        </p:nvSpPr>
        <p:spPr>
          <a:xfrm>
            <a:off x="1775521" y="4293096"/>
            <a:ext cx="4340225" cy="1815882"/>
          </a:xfrm>
          <a:prstGeom prst="rect">
            <a:avLst/>
          </a:prstGeom>
          <a:noFill/>
        </p:spPr>
        <p:txBody>
          <a:bodyPr>
            <a:spAutoFit/>
          </a:bodyPr>
          <a:lstStyle/>
          <a:p>
            <a:pPr>
              <a:defRPr/>
            </a:pPr>
            <a:r>
              <a:rPr lang="en-IN" sz="1600" b="1" dirty="0">
                <a:solidFill>
                  <a:schemeClr val="tx2">
                    <a:lumMod val="75000"/>
                  </a:schemeClr>
                </a:solidFill>
                <a:latin typeface="Arial" panose="020B0604020202020204" pitchFamily="34" charset="0"/>
                <a:cs typeface="Arial" panose="020B0604020202020204" pitchFamily="34" charset="0"/>
              </a:rPr>
              <a:t>Heat Treatment Processes</a:t>
            </a:r>
          </a:p>
          <a:p>
            <a:pPr marL="285750" indent="-285750">
              <a:buFont typeface="Wingdings" pitchFamily="2" charset="2"/>
              <a:buChar char="Ø"/>
              <a:defRPr/>
            </a:pPr>
            <a:r>
              <a:rPr lang="en-IN" sz="1600" dirty="0">
                <a:solidFill>
                  <a:schemeClr val="tx2">
                    <a:lumMod val="75000"/>
                  </a:schemeClr>
                </a:solidFill>
                <a:latin typeface="Arial" panose="020B0604020202020204" pitchFamily="34" charset="0"/>
                <a:cs typeface="Arial" panose="020B0604020202020204" pitchFamily="34" charset="0"/>
              </a:rPr>
              <a:t>Hardening &amp; Tempering.</a:t>
            </a:r>
          </a:p>
          <a:p>
            <a:pPr marL="285750" indent="-285750">
              <a:buFont typeface="Wingdings" pitchFamily="2" charset="2"/>
              <a:buChar char="Ø"/>
              <a:defRPr/>
            </a:pPr>
            <a:r>
              <a:rPr lang="en-IN" sz="1600" dirty="0">
                <a:solidFill>
                  <a:schemeClr val="tx2">
                    <a:lumMod val="75000"/>
                  </a:schemeClr>
                </a:solidFill>
                <a:latin typeface="Arial" panose="020B0604020202020204" pitchFamily="34" charset="0"/>
                <a:cs typeface="Arial" panose="020B0604020202020204" pitchFamily="34" charset="0"/>
              </a:rPr>
              <a:t>Annealing – Iso &amp; Solution</a:t>
            </a:r>
          </a:p>
          <a:p>
            <a:pPr marL="285750" indent="-285750">
              <a:buFont typeface="Wingdings" pitchFamily="2" charset="2"/>
              <a:buChar char="Ø"/>
              <a:defRPr/>
            </a:pPr>
            <a:r>
              <a:rPr lang="en-IN" sz="1600" dirty="0">
                <a:solidFill>
                  <a:schemeClr val="tx2">
                    <a:lumMod val="75000"/>
                  </a:schemeClr>
                </a:solidFill>
                <a:latin typeface="Arial" panose="020B0604020202020204" pitchFamily="34" charset="0"/>
                <a:cs typeface="Arial" panose="020B0604020202020204" pitchFamily="34" charset="0"/>
              </a:rPr>
              <a:t>Normalising</a:t>
            </a:r>
          </a:p>
          <a:p>
            <a:pPr marL="285750" indent="-285750">
              <a:buFont typeface="Wingdings" pitchFamily="2" charset="2"/>
              <a:buChar char="Ø"/>
              <a:defRPr/>
            </a:pPr>
            <a:r>
              <a:rPr lang="en-IN" sz="1600" dirty="0">
                <a:solidFill>
                  <a:schemeClr val="tx2">
                    <a:lumMod val="75000"/>
                  </a:schemeClr>
                </a:solidFill>
                <a:latin typeface="Arial" panose="020B0604020202020204" pitchFamily="34" charset="0"/>
                <a:cs typeface="Arial" panose="020B0604020202020204" pitchFamily="34" charset="0"/>
              </a:rPr>
              <a:t>Furnaces 5 For Hardening / Normalising &amp; 7 For Tempering / Annealing. </a:t>
            </a:r>
          </a:p>
          <a:p>
            <a:pPr marL="285750" indent="-285750">
              <a:buFont typeface="Wingdings" pitchFamily="2" charset="2"/>
              <a:buChar char="Ø"/>
              <a:defRPr/>
            </a:pPr>
            <a:r>
              <a:rPr lang="en-IN" sz="1600" dirty="0">
                <a:solidFill>
                  <a:schemeClr val="tx2">
                    <a:lumMod val="75000"/>
                  </a:schemeClr>
                </a:solidFill>
                <a:latin typeface="Arial" panose="020B0604020202020204" pitchFamily="34" charset="0"/>
                <a:cs typeface="Arial" panose="020B0604020202020204" pitchFamily="34" charset="0"/>
              </a:rPr>
              <a:t>Max Temp 1100</a:t>
            </a:r>
            <a:r>
              <a:rPr lang="en-IN" sz="1600" baseline="30000" dirty="0">
                <a:solidFill>
                  <a:schemeClr val="tx2">
                    <a:lumMod val="75000"/>
                  </a:schemeClr>
                </a:solidFill>
                <a:latin typeface="Arial" panose="020B0604020202020204" pitchFamily="34" charset="0"/>
                <a:cs typeface="Arial" panose="020B0604020202020204" pitchFamily="34" charset="0"/>
              </a:rPr>
              <a:t>o</a:t>
            </a:r>
            <a:r>
              <a:rPr lang="en-IN" sz="1600" dirty="0">
                <a:solidFill>
                  <a:schemeClr val="tx2">
                    <a:lumMod val="75000"/>
                  </a:schemeClr>
                </a:solidFill>
                <a:latin typeface="Arial" panose="020B0604020202020204" pitchFamily="34" charset="0"/>
                <a:cs typeface="Arial" panose="020B0604020202020204" pitchFamily="34" charset="0"/>
              </a:rPr>
              <a:t>C</a:t>
            </a:r>
          </a:p>
        </p:txBody>
      </p:sp>
      <p:sp>
        <p:nvSpPr>
          <p:cNvPr id="8" name="Rectangle 7"/>
          <p:cNvSpPr/>
          <p:nvPr/>
        </p:nvSpPr>
        <p:spPr>
          <a:xfrm>
            <a:off x="5181600" y="6382490"/>
            <a:ext cx="5334000" cy="430887"/>
          </a:xfrm>
          <a:prstGeom prst="rect">
            <a:avLst/>
          </a:prstGeom>
          <a:solidFill>
            <a:schemeClr val="bg1"/>
          </a:solidFill>
        </p:spPr>
        <p:txBody>
          <a:bodyPr>
            <a:spAutoFit/>
          </a:bodyPr>
          <a:lstStyle/>
          <a:p>
            <a:pPr algn="r">
              <a:defRPr/>
            </a:pPr>
            <a:r>
              <a:rPr lang="en-US" sz="1000" b="1" dirty="0">
                <a:latin typeface="Arial" charset="0"/>
                <a:sym typeface="Arial" charset="0"/>
              </a:rPr>
              <a:t>BARAMATI SPECIALITY STEELS LTD.</a:t>
            </a:r>
            <a:r>
              <a:rPr lang="en-IN" sz="1000" b="1" dirty="0">
                <a:latin typeface="Arial" charset="0"/>
                <a:sym typeface="Arial" charset="0"/>
              </a:rPr>
              <a:t> </a:t>
            </a:r>
          </a:p>
          <a:p>
            <a:pPr algn="r">
              <a:defRPr/>
            </a:pPr>
            <a:r>
              <a:rPr lang="en-IN" sz="1200" i="1" dirty="0">
                <a:solidFill>
                  <a:srgbClr val="474B78">
                    <a:lumMod val="50000"/>
                  </a:srgbClr>
                </a:solidFill>
              </a:rPr>
              <a:t>Adding Value To Steel</a:t>
            </a:r>
            <a:endParaRPr lang="en-IN" b="1" dirty="0">
              <a:ln w="12700">
                <a:solidFill>
                  <a:srgbClr val="464646">
                    <a:satMod val="155000"/>
                  </a:srgbClr>
                </a:solidFill>
                <a:prstDash val="solid"/>
              </a:ln>
              <a:solidFill>
                <a:srgbClr val="474B78">
                  <a:lumMod val="50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114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IN" dirty="0" smtClean="0"/>
              <a:t>Bright Bar Products</a:t>
            </a:r>
            <a:endParaRPr lang="en-IN" dirty="0"/>
          </a:p>
        </p:txBody>
      </p:sp>
      <p:sp>
        <p:nvSpPr>
          <p:cNvPr id="4" name="TextBox 16"/>
          <p:cNvSpPr txBox="1">
            <a:spLocks noChangeArrowheads="1"/>
          </p:cNvSpPr>
          <p:nvPr/>
        </p:nvSpPr>
        <p:spPr bwMode="auto">
          <a:xfrm>
            <a:off x="6157664" y="1196753"/>
            <a:ext cx="4114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IN" altLang="en-US" sz="1600" b="1" u="sng" dirty="0">
                <a:solidFill>
                  <a:schemeClr val="tx2">
                    <a:lumMod val="75000"/>
                  </a:schemeClr>
                </a:solidFill>
                <a:latin typeface="Arial" panose="020B0604020202020204" pitchFamily="34" charset="0"/>
                <a:cs typeface="Arial" panose="020B0604020202020204" pitchFamily="34" charset="0"/>
              </a:rPr>
              <a:t>1” Peeling Line</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600 MT/ Month</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Size Range : 16 mm to 40 mm Dia</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Straightener, Burnisher, Centreless Grinder &amp; ECT</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Capability: Tolerance -H9/H11, Surface Finish - RA 0.8 μm or better ,  Straightness 0.75mm/m</a:t>
            </a:r>
          </a:p>
        </p:txBody>
      </p:sp>
      <p:sp>
        <p:nvSpPr>
          <p:cNvPr id="5" name="TextBox 18"/>
          <p:cNvSpPr txBox="1">
            <a:spLocks noChangeArrowheads="1"/>
          </p:cNvSpPr>
          <p:nvPr/>
        </p:nvSpPr>
        <p:spPr bwMode="auto">
          <a:xfrm>
            <a:off x="1775521" y="4414093"/>
            <a:ext cx="4568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IN" altLang="en-US" sz="1600" b="1" u="sng" dirty="0">
                <a:solidFill>
                  <a:schemeClr val="tx2">
                    <a:lumMod val="75000"/>
                  </a:schemeClr>
                </a:solidFill>
                <a:latin typeface="Arial" panose="020B0604020202020204" pitchFamily="34" charset="0"/>
                <a:cs typeface="Arial" panose="020B0604020202020204" pitchFamily="34" charset="0"/>
              </a:rPr>
              <a:t>8” Peeling Line </a:t>
            </a:r>
            <a:endParaRPr lang="en-IN" altLang="en-US" sz="1600" u="sng" dirty="0">
              <a:solidFill>
                <a:schemeClr val="tx2">
                  <a:lumMod val="75000"/>
                </a:schemeClr>
              </a:solidFill>
              <a:latin typeface="Arial" panose="020B0604020202020204" pitchFamily="34" charset="0"/>
              <a:cs typeface="Arial" panose="020B0604020202020204" pitchFamily="34" charset="0"/>
            </a:endParaRP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1000 MT/ Month</a:t>
            </a:r>
          </a:p>
          <a:p>
            <a:pPr eaLnBrk="1" hangingPunct="1">
              <a:defRPr/>
            </a:pPr>
            <a:r>
              <a:rPr lang="en-IN" altLang="en-US" sz="1600" b="1" dirty="0">
                <a:solidFill>
                  <a:schemeClr val="tx2">
                    <a:lumMod val="75000"/>
                  </a:schemeClr>
                </a:solidFill>
                <a:latin typeface="Arial" panose="020B0604020202020204" pitchFamily="34" charset="0"/>
                <a:cs typeface="Arial" panose="020B0604020202020204" pitchFamily="34" charset="0"/>
              </a:rPr>
              <a:t>Size Range : 41 mm to 200 mm Dia</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Burnisher – 20-160mm Dia.</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Centerless Grinding 20-50mm Dia </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Belt Polishing upto 90mm Dia.</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Capability : Tolerance -H9/H11, Surface Finish - RA 0.8 μm or better ,  </a:t>
            </a:r>
          </a:p>
          <a:p>
            <a:pPr eaLnBrk="1" hangingPunct="1">
              <a:defRPr/>
            </a:pPr>
            <a:r>
              <a:rPr lang="en-IN" altLang="en-US" sz="1600" dirty="0">
                <a:solidFill>
                  <a:schemeClr val="tx2">
                    <a:lumMod val="75000"/>
                  </a:schemeClr>
                </a:solidFill>
                <a:latin typeface="Arial" panose="020B0604020202020204" pitchFamily="34" charset="0"/>
                <a:cs typeface="Arial" panose="020B0604020202020204" pitchFamily="34" charset="0"/>
              </a:rPr>
              <a:t>Straightness 1.0 mm/m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200993"/>
            <a:ext cx="432715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6688" y="3501009"/>
            <a:ext cx="4097784" cy="267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181600" y="6382490"/>
            <a:ext cx="5334000" cy="430887"/>
          </a:xfrm>
          <a:prstGeom prst="rect">
            <a:avLst/>
          </a:prstGeom>
          <a:solidFill>
            <a:schemeClr val="bg1"/>
          </a:solidFill>
        </p:spPr>
        <p:txBody>
          <a:bodyPr>
            <a:spAutoFit/>
          </a:bodyPr>
          <a:lstStyle/>
          <a:p>
            <a:pPr algn="r">
              <a:defRPr/>
            </a:pPr>
            <a:r>
              <a:rPr lang="en-US" sz="1000" b="1" dirty="0">
                <a:latin typeface="Arial" charset="0"/>
                <a:sym typeface="Arial" charset="0"/>
              </a:rPr>
              <a:t>BARAMATI SPECIALITY STEELS LTD.</a:t>
            </a:r>
            <a:r>
              <a:rPr lang="en-IN" sz="1000" b="1" dirty="0">
                <a:latin typeface="Arial" charset="0"/>
                <a:sym typeface="Arial" charset="0"/>
              </a:rPr>
              <a:t> </a:t>
            </a:r>
          </a:p>
          <a:p>
            <a:pPr algn="r">
              <a:defRPr/>
            </a:pPr>
            <a:r>
              <a:rPr lang="en-IN" sz="1200" i="1" dirty="0">
                <a:solidFill>
                  <a:srgbClr val="474B78">
                    <a:lumMod val="50000"/>
                  </a:srgbClr>
                </a:solidFill>
              </a:rPr>
              <a:t>Adding Value To Steel</a:t>
            </a:r>
            <a:endParaRPr lang="en-IN" b="1" dirty="0">
              <a:ln w="12700">
                <a:solidFill>
                  <a:srgbClr val="464646">
                    <a:satMod val="155000"/>
                  </a:srgbClr>
                </a:solidFill>
                <a:prstDash val="solid"/>
              </a:ln>
              <a:solidFill>
                <a:srgbClr val="474B78">
                  <a:lumMod val="50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71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Kalyani Group’s R&amp;D Centers</a:t>
            </a:r>
            <a:endParaRPr lang="en-US" dirty="0"/>
          </a:p>
        </p:txBody>
      </p:sp>
      <p:sp>
        <p:nvSpPr>
          <p:cNvPr id="7" name="object 14"/>
          <p:cNvSpPr>
            <a:spLocks noChangeAspect="1"/>
          </p:cNvSpPr>
          <p:nvPr/>
        </p:nvSpPr>
        <p:spPr>
          <a:xfrm>
            <a:off x="1379985" y="1484785"/>
            <a:ext cx="4427983" cy="2698867"/>
          </a:xfrm>
          <a:prstGeom prst="rect">
            <a:avLst/>
          </a:prstGeom>
          <a:blipFill>
            <a:blip r:embed="rId3" cstate="email">
              <a:extLst>
                <a:ext uri="{28A0092B-C50C-407E-A947-70E740481C1C}">
                  <a14:useLocalDpi xmlns:a14="http://schemas.microsoft.com/office/drawing/2010/main"/>
                </a:ext>
              </a:extLst>
            </a:blip>
            <a:stretch>
              <a:fillRect/>
            </a:stretch>
          </a:blipFill>
          <a:ln>
            <a:solidFill>
              <a:schemeClr val="tx2"/>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8" name="object 15"/>
          <p:cNvSpPr>
            <a:spLocks noChangeAspect="1"/>
          </p:cNvSpPr>
          <p:nvPr/>
        </p:nvSpPr>
        <p:spPr>
          <a:xfrm>
            <a:off x="6384033" y="1484785"/>
            <a:ext cx="4416491" cy="2693921"/>
          </a:xfrm>
          <a:prstGeom prst="rect">
            <a:avLst/>
          </a:prstGeom>
          <a:blipFill>
            <a:blip r:embed="rId4" cstate="email">
              <a:extLst>
                <a:ext uri="{28A0092B-C50C-407E-A947-70E740481C1C}">
                  <a14:useLocalDpi xmlns:a14="http://schemas.microsoft.com/office/drawing/2010/main"/>
                </a:ext>
              </a:extLst>
            </a:blip>
            <a:stretch>
              <a:fillRect/>
            </a:stretch>
          </a:blipFill>
          <a:ln>
            <a:solidFill>
              <a:schemeClr val="tx2"/>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9" name="object 16"/>
          <p:cNvSpPr txBox="1"/>
          <p:nvPr/>
        </p:nvSpPr>
        <p:spPr>
          <a:xfrm>
            <a:off x="1379985" y="4233945"/>
            <a:ext cx="4389120" cy="1975221"/>
          </a:xfrm>
          <a:prstGeom prst="rect">
            <a:avLst/>
          </a:prstGeom>
        </p:spPr>
        <p:txBody>
          <a:bodyPr vert="horz" wrap="square" lIns="0" tIns="130175" rIns="0" bIns="0" rtlCol="0">
            <a:spAutoFit/>
          </a:bodyPr>
          <a:lstStyle/>
          <a:p>
            <a:pPr marL="12700">
              <a:spcBef>
                <a:spcPts val="100"/>
              </a:spcBef>
            </a:pPr>
            <a:r>
              <a:rPr b="1" spc="-10" dirty="0">
                <a:solidFill>
                  <a:srgbClr val="2B2929"/>
                </a:solidFill>
                <a:latin typeface="Arial" panose="020B0604020202020204" pitchFamily="34" charset="0"/>
                <a:cs typeface="Arial" panose="020B0604020202020204" pitchFamily="34" charset="0"/>
              </a:rPr>
              <a:t>Kalyani Centre for Technology and Innovation</a:t>
            </a:r>
            <a:r>
              <a:rPr lang="en-US" b="1" spc="-10" dirty="0">
                <a:solidFill>
                  <a:srgbClr val="2B2929"/>
                </a:solidFill>
                <a:latin typeface="Arial" panose="020B0604020202020204" pitchFamily="34" charset="0"/>
                <a:cs typeface="Arial" panose="020B0604020202020204" pitchFamily="34" charset="0"/>
              </a:rPr>
              <a:t> (KCTI)</a:t>
            </a:r>
          </a:p>
          <a:p>
            <a:pPr marL="12700">
              <a:spcBef>
                <a:spcPts val="1025"/>
              </a:spcBef>
            </a:pPr>
            <a:r>
              <a:rPr sz="1400" b="1" spc="-10" dirty="0">
                <a:solidFill>
                  <a:srgbClr val="2B2929"/>
                </a:solidFill>
                <a:latin typeface="Arial" panose="020B0604020202020204" pitchFamily="34" charset="0"/>
                <a:cs typeface="Arial" panose="020B0604020202020204" pitchFamily="34" charset="0"/>
              </a:rPr>
              <a:t>Research </a:t>
            </a:r>
            <a:r>
              <a:rPr sz="1400" b="1" spc="-5" dirty="0">
                <a:solidFill>
                  <a:srgbClr val="2B2929"/>
                </a:solidFill>
                <a:latin typeface="Arial" panose="020B0604020202020204" pitchFamily="34" charset="0"/>
                <a:cs typeface="Arial" panose="020B0604020202020204" pitchFamily="34" charset="0"/>
              </a:rPr>
              <a:t>‐ </a:t>
            </a:r>
            <a:r>
              <a:rPr sz="1400" spc="-10" dirty="0">
                <a:solidFill>
                  <a:srgbClr val="2B2929"/>
                </a:solidFill>
                <a:latin typeface="Arial" panose="020B0604020202020204" pitchFamily="34" charset="0"/>
                <a:cs typeface="Arial" panose="020B0604020202020204" pitchFamily="34" charset="0"/>
              </a:rPr>
              <a:t>Optimization </a:t>
            </a:r>
            <a:r>
              <a:rPr sz="1400" spc="-5" dirty="0">
                <a:solidFill>
                  <a:srgbClr val="2B2929"/>
                </a:solidFill>
                <a:latin typeface="Arial" panose="020B0604020202020204" pitchFamily="34" charset="0"/>
                <a:cs typeface="Arial" panose="020B0604020202020204" pitchFamily="34" charset="0"/>
              </a:rPr>
              <a:t>of </a:t>
            </a:r>
            <a:r>
              <a:rPr sz="1400" spc="-10" dirty="0">
                <a:solidFill>
                  <a:srgbClr val="2B2929"/>
                </a:solidFill>
                <a:latin typeface="Arial" panose="020B0604020202020204" pitchFamily="34" charset="0"/>
                <a:cs typeface="Arial" panose="020B0604020202020204" pitchFamily="34" charset="0"/>
              </a:rPr>
              <a:t>steel </a:t>
            </a:r>
            <a:r>
              <a:rPr sz="1400" spc="-5" dirty="0">
                <a:solidFill>
                  <a:srgbClr val="2B2929"/>
                </a:solidFill>
                <a:latin typeface="Arial" panose="020B0604020202020204" pitchFamily="34" charset="0"/>
                <a:cs typeface="Arial" panose="020B0604020202020204" pitchFamily="34" charset="0"/>
              </a:rPr>
              <a:t>and </a:t>
            </a:r>
            <a:r>
              <a:rPr sz="1400" spc="-10" dirty="0">
                <a:solidFill>
                  <a:srgbClr val="2B2929"/>
                </a:solidFill>
                <a:latin typeface="Arial" panose="020B0604020202020204" pitchFamily="34" charset="0"/>
                <a:cs typeface="Arial" panose="020B0604020202020204" pitchFamily="34" charset="0"/>
              </a:rPr>
              <a:t>forging </a:t>
            </a:r>
            <a:r>
              <a:rPr sz="1400" spc="-5" dirty="0">
                <a:solidFill>
                  <a:srgbClr val="2B2929"/>
                </a:solidFill>
                <a:latin typeface="Arial" panose="020B0604020202020204" pitchFamily="34" charset="0"/>
                <a:cs typeface="Arial" panose="020B0604020202020204" pitchFamily="34" charset="0"/>
              </a:rPr>
              <a:t>process  through advanced labs of Heat </a:t>
            </a:r>
            <a:r>
              <a:rPr sz="1400" spc="-20" dirty="0">
                <a:solidFill>
                  <a:srgbClr val="2B2929"/>
                </a:solidFill>
                <a:latin typeface="Arial" panose="020B0604020202020204" pitchFamily="34" charset="0"/>
                <a:cs typeface="Arial" panose="020B0604020202020204" pitchFamily="34" charset="0"/>
              </a:rPr>
              <a:t>Treatment,  Metallography, </a:t>
            </a:r>
            <a:r>
              <a:rPr sz="1400" spc="-15" dirty="0">
                <a:solidFill>
                  <a:srgbClr val="2B2929"/>
                </a:solidFill>
                <a:latin typeface="Arial" panose="020B0604020202020204" pitchFamily="34" charset="0"/>
                <a:cs typeface="Arial" panose="020B0604020202020204" pitchFamily="34" charset="0"/>
              </a:rPr>
              <a:t>Fatigue, </a:t>
            </a:r>
            <a:r>
              <a:rPr sz="1400" spc="-10" dirty="0">
                <a:solidFill>
                  <a:srgbClr val="2B2929"/>
                </a:solidFill>
                <a:latin typeface="Arial" panose="020B0604020202020204" pitchFamily="34" charset="0"/>
                <a:cs typeface="Arial" panose="020B0604020202020204" pitchFamily="34" charset="0"/>
              </a:rPr>
              <a:t>Creep</a:t>
            </a:r>
            <a:r>
              <a:rPr sz="1400" spc="20" dirty="0">
                <a:solidFill>
                  <a:srgbClr val="2B2929"/>
                </a:solidFill>
                <a:latin typeface="Arial" panose="020B0604020202020204" pitchFamily="34" charset="0"/>
                <a:cs typeface="Arial" panose="020B0604020202020204" pitchFamily="34" charset="0"/>
              </a:rPr>
              <a:t> </a:t>
            </a:r>
            <a:r>
              <a:rPr sz="1400" spc="-30" dirty="0">
                <a:solidFill>
                  <a:srgbClr val="2B2929"/>
                </a:solidFill>
                <a:latin typeface="Arial" panose="020B0604020202020204" pitchFamily="34" charset="0"/>
                <a:cs typeface="Arial" panose="020B0604020202020204" pitchFamily="34" charset="0"/>
              </a:rPr>
              <a:t>Testing</a:t>
            </a:r>
            <a:endParaRPr sz="1400" dirty="0">
              <a:latin typeface="Arial" panose="020B0604020202020204" pitchFamily="34" charset="0"/>
              <a:cs typeface="Arial" panose="020B0604020202020204" pitchFamily="34" charset="0"/>
            </a:endParaRPr>
          </a:p>
          <a:p>
            <a:pPr marL="12700" marR="396240">
              <a:spcBef>
                <a:spcPts val="660"/>
              </a:spcBef>
            </a:pPr>
            <a:r>
              <a:rPr sz="1400" b="1" spc="-10" dirty="0">
                <a:solidFill>
                  <a:srgbClr val="2B2929"/>
                </a:solidFill>
                <a:latin typeface="Arial" panose="020B0604020202020204" pitchFamily="34" charset="0"/>
                <a:cs typeface="Arial" panose="020B0604020202020204" pitchFamily="34" charset="0"/>
              </a:rPr>
              <a:t>Innovation </a:t>
            </a:r>
            <a:r>
              <a:rPr sz="1400" b="1" spc="-5" dirty="0">
                <a:solidFill>
                  <a:srgbClr val="2B2929"/>
                </a:solidFill>
                <a:latin typeface="Arial" panose="020B0604020202020204" pitchFamily="34" charset="0"/>
                <a:cs typeface="Arial" panose="020B0604020202020204" pitchFamily="34" charset="0"/>
              </a:rPr>
              <a:t>‐ </a:t>
            </a:r>
            <a:r>
              <a:rPr sz="1400" spc="-5" dirty="0">
                <a:solidFill>
                  <a:srgbClr val="2B2929"/>
                </a:solidFill>
                <a:latin typeface="Arial" panose="020B0604020202020204" pitchFamily="34" charset="0"/>
                <a:cs typeface="Arial" panose="020B0604020202020204" pitchFamily="34" charset="0"/>
              </a:rPr>
              <a:t>Nano </a:t>
            </a:r>
            <a:r>
              <a:rPr sz="1400" spc="-30" dirty="0">
                <a:solidFill>
                  <a:srgbClr val="2B2929"/>
                </a:solidFill>
                <a:latin typeface="Arial" panose="020B0604020202020204" pitchFamily="34" charset="0"/>
                <a:cs typeface="Arial" panose="020B0604020202020204" pitchFamily="34" charset="0"/>
              </a:rPr>
              <a:t>Technology, </a:t>
            </a:r>
            <a:r>
              <a:rPr sz="1400" spc="-15" dirty="0">
                <a:solidFill>
                  <a:srgbClr val="2B2929"/>
                </a:solidFill>
                <a:latin typeface="Arial" panose="020B0604020202020204" pitchFamily="34" charset="0"/>
                <a:cs typeface="Arial" panose="020B0604020202020204" pitchFamily="34" charset="0"/>
              </a:rPr>
              <a:t>Battery </a:t>
            </a:r>
            <a:r>
              <a:rPr sz="1400" spc="-20" dirty="0">
                <a:solidFill>
                  <a:srgbClr val="2B2929"/>
                </a:solidFill>
                <a:latin typeface="Arial" panose="020B0604020202020204" pitchFamily="34" charset="0"/>
                <a:cs typeface="Arial" panose="020B0604020202020204" pitchFamily="34" charset="0"/>
              </a:rPr>
              <a:t>Technology </a:t>
            </a:r>
            <a:r>
              <a:rPr sz="1400" spc="-5" dirty="0">
                <a:solidFill>
                  <a:srgbClr val="2B2929"/>
                </a:solidFill>
                <a:latin typeface="Arial" panose="020B0604020202020204" pitchFamily="34" charset="0"/>
                <a:cs typeface="Arial" panose="020B0604020202020204" pitchFamily="34" charset="0"/>
              </a:rPr>
              <a:t>&amp;  Electronic</a:t>
            </a:r>
            <a:r>
              <a:rPr sz="1400" spc="-10" dirty="0">
                <a:solidFill>
                  <a:srgbClr val="2B2929"/>
                </a:solidFill>
                <a:latin typeface="Arial" panose="020B0604020202020204" pitchFamily="34" charset="0"/>
                <a:cs typeface="Arial" panose="020B0604020202020204" pitchFamily="34" charset="0"/>
              </a:rPr>
              <a:t> </a:t>
            </a:r>
            <a:r>
              <a:rPr sz="1400" spc="-5" dirty="0">
                <a:solidFill>
                  <a:srgbClr val="2B2929"/>
                </a:solidFill>
                <a:latin typeface="Arial" panose="020B0604020202020204" pitchFamily="34" charset="0"/>
                <a:cs typeface="Arial" panose="020B0604020202020204" pitchFamily="34" charset="0"/>
              </a:rPr>
              <a:t>Labs</a:t>
            </a:r>
            <a:endParaRPr sz="1400" dirty="0">
              <a:latin typeface="Arial" panose="020B0604020202020204" pitchFamily="34" charset="0"/>
              <a:cs typeface="Arial" panose="020B0604020202020204" pitchFamily="34" charset="0"/>
            </a:endParaRPr>
          </a:p>
        </p:txBody>
      </p:sp>
      <p:sp>
        <p:nvSpPr>
          <p:cNvPr id="11" name="object 16"/>
          <p:cNvSpPr txBox="1"/>
          <p:nvPr/>
        </p:nvSpPr>
        <p:spPr>
          <a:xfrm>
            <a:off x="6395131" y="4233945"/>
            <a:ext cx="4389120" cy="2147383"/>
          </a:xfrm>
          <a:prstGeom prst="rect">
            <a:avLst/>
          </a:prstGeom>
        </p:spPr>
        <p:txBody>
          <a:bodyPr vert="horz" wrap="square" lIns="0" tIns="130175" rIns="0" bIns="0" rtlCol="0">
            <a:spAutoFit/>
          </a:bodyPr>
          <a:lstStyle/>
          <a:p>
            <a:pPr marL="12700">
              <a:spcBef>
                <a:spcPts val="100"/>
              </a:spcBef>
            </a:pPr>
            <a:r>
              <a:rPr lang="en-US" b="1" spc="-10" dirty="0">
                <a:solidFill>
                  <a:srgbClr val="2B2929"/>
                </a:solidFill>
                <a:latin typeface="Arial" panose="020B0604020202020204" pitchFamily="34" charset="0"/>
                <a:cs typeface="Arial" panose="020B0604020202020204" pitchFamily="34" charset="0"/>
              </a:rPr>
              <a:t>Kalyani Centre for Manufacturing Innovation (KCMI)</a:t>
            </a:r>
          </a:p>
          <a:p>
            <a:pPr marL="298450" indent="-285750">
              <a:spcBef>
                <a:spcPts val="1025"/>
              </a:spcBef>
              <a:buFont typeface="Arial" panose="020B0604020202020204" pitchFamily="34" charset="0"/>
              <a:buChar char="•"/>
            </a:pPr>
            <a:r>
              <a:rPr lang="en-US" sz="1400" spc="-10" dirty="0">
                <a:solidFill>
                  <a:srgbClr val="2B2929"/>
                </a:solidFill>
                <a:latin typeface="Arial" panose="020B0604020202020204" pitchFamily="34" charset="0"/>
                <a:cs typeface="Arial" panose="020B0604020202020204" pitchFamily="34" charset="0"/>
              </a:rPr>
              <a:t>Joint Engineering support during Product  development.</a:t>
            </a:r>
          </a:p>
          <a:p>
            <a:pPr marL="298450" indent="-285750">
              <a:spcBef>
                <a:spcPts val="1025"/>
              </a:spcBef>
              <a:buFont typeface="Arial" panose="020B0604020202020204" pitchFamily="34" charset="0"/>
              <a:buChar char="•"/>
            </a:pPr>
            <a:r>
              <a:rPr lang="en-US" sz="1400" spc="-10" dirty="0">
                <a:solidFill>
                  <a:srgbClr val="2B2929"/>
                </a:solidFill>
                <a:latin typeface="Arial" panose="020B0604020202020204" pitchFamily="34" charset="0"/>
                <a:cs typeface="Arial" panose="020B0604020202020204" pitchFamily="34" charset="0"/>
              </a:rPr>
              <a:t>Speedy Development of “A” and “B” Samples.</a:t>
            </a:r>
          </a:p>
          <a:p>
            <a:pPr marL="298450" indent="-285750">
              <a:spcBef>
                <a:spcPts val="1025"/>
              </a:spcBef>
              <a:buFont typeface="Arial" panose="020B0604020202020204" pitchFamily="34" charset="0"/>
              <a:buChar char="•"/>
            </a:pPr>
            <a:r>
              <a:rPr lang="en-US" sz="1400" spc="-10" dirty="0">
                <a:solidFill>
                  <a:srgbClr val="2B2929"/>
                </a:solidFill>
                <a:latin typeface="Arial" panose="020B0604020202020204" pitchFamily="34" charset="0"/>
                <a:cs typeface="Arial" panose="020B0604020202020204" pitchFamily="34" charset="0"/>
              </a:rPr>
              <a:t>Establishing design for manufacture processes and  technology.</a:t>
            </a:r>
          </a:p>
        </p:txBody>
      </p:sp>
    </p:spTree>
    <p:extLst>
      <p:ext uri="{BB962C8B-B14F-4D97-AF65-F5344CB8AC3E}">
        <p14:creationId xmlns:p14="http://schemas.microsoft.com/office/powerpoint/2010/main" val="266658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Saarloha Introduction</a:t>
            </a:r>
            <a:endParaRPr lang="en-US" dirty="0"/>
          </a:p>
        </p:txBody>
      </p:sp>
      <p:sp>
        <p:nvSpPr>
          <p:cNvPr id="5" name="Slide Number Placeholder 4"/>
          <p:cNvSpPr>
            <a:spLocks noGrp="1"/>
          </p:cNvSpPr>
          <p:nvPr>
            <p:ph type="sldNum" sz="quarter" idx="11"/>
          </p:nvPr>
        </p:nvSpPr>
        <p:spPr/>
        <p:txBody>
          <a:bodyPr anchor="ctr"/>
          <a:lstStyle/>
          <a:p>
            <a:pPr>
              <a:defRPr/>
            </a:pPr>
            <a:fld id="{5ED11522-81C0-4A21-8348-29533541A4D1}" type="slidenum">
              <a:rPr lang="en-US" smtClean="0"/>
              <a:pPr>
                <a:defRPr/>
              </a:pPr>
              <a:t>6</a:t>
            </a:fld>
            <a:endParaRPr lang="en-US" dirty="0"/>
          </a:p>
        </p:txBody>
      </p:sp>
    </p:spTree>
    <p:extLst>
      <p:ext uri="{BB962C8B-B14F-4D97-AF65-F5344CB8AC3E}">
        <p14:creationId xmlns:p14="http://schemas.microsoft.com/office/powerpoint/2010/main" val="419835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a:bodyPr>
          <a:lstStyle/>
          <a:p>
            <a:pPr eaLnBrk="1" hangingPunct="1"/>
            <a:r>
              <a:rPr lang="en-US" sz="2400" dirty="0"/>
              <a:t>About Saarloha Advanced Materials Pvt. Ltd</a:t>
            </a:r>
            <a:r>
              <a:rPr lang="en-US" sz="2400" b="0" dirty="0"/>
              <a:t> (Saarloha)</a:t>
            </a:r>
            <a:endParaRPr lang="en-US" sz="2400" b="0" dirty="0">
              <a:solidFill>
                <a:schemeClr val="accent6">
                  <a:lumMod val="75000"/>
                </a:schemeClr>
              </a:solidFill>
            </a:endParaRPr>
          </a:p>
        </p:txBody>
      </p:sp>
      <p:sp>
        <p:nvSpPr>
          <p:cNvPr id="3" name="Content Placeholder 2"/>
          <p:cNvSpPr>
            <a:spLocks noGrp="1"/>
          </p:cNvSpPr>
          <p:nvPr>
            <p:ph sz="quarter" idx="4294967295"/>
          </p:nvPr>
        </p:nvSpPr>
        <p:spPr>
          <a:xfrm>
            <a:off x="884410" y="1421929"/>
            <a:ext cx="6723758" cy="5113337"/>
          </a:xfrm>
          <a:solidFill>
            <a:schemeClr val="bg1">
              <a:lumMod val="95000"/>
            </a:schemeClr>
          </a:solidFill>
        </p:spPr>
        <p:txBody>
          <a:bodyPr>
            <a:normAutofit lnSpcReduction="10000"/>
          </a:bodyPr>
          <a:lstStyle/>
          <a:p>
            <a:pPr marL="0" indent="0">
              <a:lnSpc>
                <a:spcPct val="150000"/>
              </a:lnSpc>
              <a:buNone/>
            </a:pPr>
            <a:r>
              <a:rPr lang="en-US" sz="1600" b="1" dirty="0">
                <a:solidFill>
                  <a:schemeClr val="tx2">
                    <a:lumMod val="75000"/>
                  </a:schemeClr>
                </a:solidFill>
                <a:latin typeface="Arial" pitchFamily="34" charset="0"/>
                <a:cs typeface="Arial" pitchFamily="34" charset="0"/>
              </a:rPr>
              <a:t>1973:</a:t>
            </a:r>
            <a:r>
              <a:rPr lang="en-US" sz="1600" dirty="0">
                <a:solidFill>
                  <a:schemeClr val="tx2">
                    <a:lumMod val="75000"/>
                  </a:schemeClr>
                </a:solidFill>
                <a:latin typeface="Arial" pitchFamily="34" charset="0"/>
                <a:cs typeface="Arial" pitchFamily="34" charset="0"/>
              </a:rPr>
              <a:t> Founded as Kalyani Steels as a backward integration of Bharat Forge</a:t>
            </a:r>
          </a:p>
          <a:p>
            <a:pPr marL="0" indent="0">
              <a:lnSpc>
                <a:spcPct val="150000"/>
              </a:lnSpc>
              <a:buNone/>
            </a:pPr>
            <a:r>
              <a:rPr lang="en-US" sz="1600" b="1" dirty="0">
                <a:solidFill>
                  <a:schemeClr val="tx2">
                    <a:lumMod val="75000"/>
                  </a:schemeClr>
                </a:solidFill>
                <a:latin typeface="Arial" pitchFamily="34" charset="0"/>
                <a:cs typeface="Arial" pitchFamily="34" charset="0"/>
              </a:rPr>
              <a:t>1999: </a:t>
            </a:r>
            <a:r>
              <a:rPr lang="en-US" sz="1600" dirty="0">
                <a:solidFill>
                  <a:schemeClr val="tx2">
                    <a:lumMod val="75000"/>
                  </a:schemeClr>
                </a:solidFill>
                <a:latin typeface="Arial" pitchFamily="34" charset="0"/>
                <a:cs typeface="Arial" pitchFamily="34" charset="0"/>
              </a:rPr>
              <a:t>JV with Carpenter Technology Corporation (CTC, USA) to form Kalyani Carpenter Special Steels Ltd (KCSSL)</a:t>
            </a:r>
          </a:p>
          <a:p>
            <a:pPr marL="0" indent="0">
              <a:lnSpc>
                <a:spcPct val="150000"/>
              </a:lnSpc>
              <a:buNone/>
            </a:pPr>
            <a:r>
              <a:rPr lang="en-US" sz="1600" b="1" dirty="0">
                <a:solidFill>
                  <a:schemeClr val="tx2">
                    <a:lumMod val="75000"/>
                  </a:schemeClr>
                </a:solidFill>
                <a:latin typeface="Arial" pitchFamily="34" charset="0"/>
                <a:cs typeface="Arial" pitchFamily="34" charset="0"/>
              </a:rPr>
              <a:t>1999 – 2016: </a:t>
            </a:r>
            <a:r>
              <a:rPr lang="en-US" sz="1600" dirty="0">
                <a:solidFill>
                  <a:schemeClr val="tx2">
                    <a:lumMod val="75000"/>
                  </a:schemeClr>
                </a:solidFill>
                <a:latin typeface="Arial" pitchFamily="34" charset="0"/>
                <a:cs typeface="Arial" pitchFamily="34" charset="0"/>
              </a:rPr>
              <a:t>KCSSL matured into a leading producer of premium Alloy Steel Long Products, catering to Automotive, Oil &amp; Gas, Nuclear, Defense, Railways, Aerospace and other critical engineering segments. </a:t>
            </a:r>
          </a:p>
          <a:p>
            <a:pPr marL="0" indent="0">
              <a:lnSpc>
                <a:spcPct val="150000"/>
              </a:lnSpc>
              <a:buNone/>
            </a:pPr>
            <a:r>
              <a:rPr lang="en-US" sz="1600" b="1" dirty="0">
                <a:solidFill>
                  <a:schemeClr val="tx2">
                    <a:lumMod val="75000"/>
                  </a:schemeClr>
                </a:solidFill>
                <a:latin typeface="Arial" pitchFamily="34" charset="0"/>
                <a:cs typeface="Arial" pitchFamily="34" charset="0"/>
              </a:rPr>
              <a:t>2016: </a:t>
            </a:r>
            <a:r>
              <a:rPr lang="en-US" sz="1600" dirty="0">
                <a:solidFill>
                  <a:schemeClr val="tx2">
                    <a:lumMod val="75000"/>
                  </a:schemeClr>
                </a:solidFill>
                <a:latin typeface="Arial" pitchFamily="34" charset="0"/>
                <a:cs typeface="Arial" pitchFamily="34" charset="0"/>
              </a:rPr>
              <a:t>Kalyani group bought CTC, USA’s stake and in 2018, changed the name of the company to Saarloha Advanced Materials Pvt. Ltd.  (Saarloha)</a:t>
            </a:r>
          </a:p>
          <a:p>
            <a:pPr marL="0" indent="0">
              <a:lnSpc>
                <a:spcPct val="150000"/>
              </a:lnSpc>
              <a:buNone/>
            </a:pPr>
            <a:r>
              <a:rPr lang="en-US" sz="1600" b="1" dirty="0">
                <a:solidFill>
                  <a:schemeClr val="tx2">
                    <a:lumMod val="75000"/>
                  </a:schemeClr>
                </a:solidFill>
                <a:latin typeface="Arial" pitchFamily="34" charset="0"/>
                <a:cs typeface="Arial" pitchFamily="34" charset="0"/>
              </a:rPr>
              <a:t>Saarloha has state-of-the-art Inert ESR and VAR furnaces </a:t>
            </a:r>
          </a:p>
          <a:p>
            <a:pPr marL="0" indent="0">
              <a:lnSpc>
                <a:spcPct val="150000"/>
              </a:lnSpc>
              <a:buNone/>
            </a:pPr>
            <a:r>
              <a:rPr lang="en-US" sz="1600" b="1" dirty="0">
                <a:solidFill>
                  <a:schemeClr val="tx2">
                    <a:lumMod val="75000"/>
                  </a:schemeClr>
                </a:solidFill>
                <a:latin typeface="Arial" pitchFamily="34" charset="0"/>
                <a:cs typeface="Arial" pitchFamily="34" charset="0"/>
              </a:rPr>
              <a:t>Today, it has an annual crude steel capacity of 244,000 MTPA; </a:t>
            </a:r>
            <a:r>
              <a:rPr lang="en-US" sz="1600" dirty="0">
                <a:solidFill>
                  <a:schemeClr val="tx2">
                    <a:lumMod val="75000"/>
                  </a:schemeClr>
                </a:solidFill>
                <a:latin typeface="Arial" pitchFamily="34" charset="0"/>
                <a:cs typeface="Arial" pitchFamily="34" charset="0"/>
              </a:rPr>
              <a:t>Details of facilities are given in subsequent slides</a:t>
            </a:r>
          </a:p>
        </p:txBody>
      </p:sp>
      <p:sp>
        <p:nvSpPr>
          <p:cNvPr id="6" name="object 15"/>
          <p:cNvSpPr/>
          <p:nvPr/>
        </p:nvSpPr>
        <p:spPr>
          <a:xfrm>
            <a:off x="8040216" y="1412776"/>
            <a:ext cx="3096344" cy="5112568"/>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14417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Our Strengths</a:t>
            </a:r>
            <a:endParaRPr lang="en-US" dirty="0"/>
          </a:p>
        </p:txBody>
      </p:sp>
      <p:sp>
        <p:nvSpPr>
          <p:cNvPr id="3" name="Content Placeholder 2"/>
          <p:cNvSpPr>
            <a:spLocks noGrp="1"/>
          </p:cNvSpPr>
          <p:nvPr>
            <p:ph sz="quarter" idx="1"/>
          </p:nvPr>
        </p:nvSpPr>
        <p:spPr/>
        <p:txBody>
          <a:bodyPr>
            <a:normAutofit/>
          </a:bodyPr>
          <a:lstStyle/>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Manufacturing Flexibility </a:t>
            </a:r>
            <a:r>
              <a:rPr lang="en-US" altLang="en-US" i="1" dirty="0">
                <a:solidFill>
                  <a:schemeClr val="tx1">
                    <a:lumMod val="50000"/>
                    <a:lumOff val="50000"/>
                  </a:schemeClr>
                </a:solidFill>
                <a:latin typeface="Arial" pitchFamily="34" charset="0"/>
                <a:cs typeface="Arial" pitchFamily="34" charset="0"/>
              </a:rPr>
              <a:t>– in terms of raw material use &amp; production routes</a:t>
            </a:r>
          </a:p>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Customized Product Development</a:t>
            </a:r>
          </a:p>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Clean Steel Technology </a:t>
            </a:r>
            <a:r>
              <a:rPr lang="en-US" altLang="en-US" i="1" dirty="0">
                <a:solidFill>
                  <a:schemeClr val="tx1">
                    <a:lumMod val="50000"/>
                    <a:lumOff val="50000"/>
                  </a:schemeClr>
                </a:solidFill>
                <a:latin typeface="Arial" pitchFamily="34" charset="0"/>
                <a:cs typeface="Arial" pitchFamily="34" charset="0"/>
              </a:rPr>
              <a:t>– by virtue of re-melting facilities</a:t>
            </a:r>
            <a:endParaRPr lang="en-US" altLang="en-US" dirty="0">
              <a:solidFill>
                <a:schemeClr val="tx2">
                  <a:lumMod val="75000"/>
                </a:schemeClr>
              </a:solidFill>
              <a:latin typeface="Arial" pitchFamily="34" charset="0"/>
              <a:cs typeface="Arial" pitchFamily="34" charset="0"/>
            </a:endParaRPr>
          </a:p>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Wide Range of Grades</a:t>
            </a:r>
          </a:p>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Wide Range of Sizes</a:t>
            </a:r>
          </a:p>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In-House Research &amp; Development team and facility</a:t>
            </a:r>
          </a:p>
          <a:p>
            <a:pPr>
              <a:lnSpc>
                <a:spcPct val="200000"/>
              </a:lnSpc>
              <a:buFont typeface="Wingdings" panose="05000000000000000000" pitchFamily="2" charset="2"/>
              <a:buChar char="ü"/>
            </a:pPr>
            <a:r>
              <a:rPr lang="en-US" altLang="en-US" dirty="0">
                <a:solidFill>
                  <a:schemeClr val="tx2">
                    <a:lumMod val="75000"/>
                  </a:schemeClr>
                </a:solidFill>
                <a:latin typeface="Arial" pitchFamily="34" charset="0"/>
                <a:cs typeface="Arial" pitchFamily="34" charset="0"/>
              </a:rPr>
              <a:t>Expertise in understanding customer needs and hence offering best solutions </a:t>
            </a:r>
          </a:p>
        </p:txBody>
      </p:sp>
    </p:spTree>
    <p:extLst>
      <p:ext uri="{BB962C8B-B14F-4D97-AF65-F5344CB8AC3E}">
        <p14:creationId xmlns:p14="http://schemas.microsoft.com/office/powerpoint/2010/main" val="291604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thunk\Desktop\downloa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5649" y="3793987"/>
            <a:ext cx="3628903" cy="26593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816864" y="1268760"/>
            <a:ext cx="10247687" cy="5400600"/>
          </a:xfrm>
        </p:spPr>
        <p:txBody>
          <a:bodyPr>
            <a:noAutofit/>
          </a:bodyPr>
          <a:lstStyle/>
          <a:p>
            <a:pPr marL="0" indent="0">
              <a:buNone/>
            </a:pPr>
            <a:r>
              <a:rPr lang="en-US" sz="1800" dirty="0">
                <a:solidFill>
                  <a:schemeClr val="tx2">
                    <a:lumMod val="75000"/>
                  </a:schemeClr>
                </a:solidFill>
                <a:latin typeface="Arial" pitchFamily="34" charset="0"/>
                <a:cs typeface="Arial" pitchFamily="34" charset="0"/>
              </a:rPr>
              <a:t>We are committed to high standards of Customer satisfaction and will strive for Continual Improvement in our manufacturing processes to ensure sustained and consistent quality of our products and services. </a:t>
            </a:r>
          </a:p>
          <a:p>
            <a:pPr marL="0" indent="0">
              <a:buNone/>
            </a:pPr>
            <a:r>
              <a:rPr lang="en-US" sz="2400" b="1" dirty="0" smtClean="0">
                <a:solidFill>
                  <a:schemeClr val="tx2">
                    <a:lumMod val="75000"/>
                  </a:schemeClr>
                </a:solidFill>
                <a:latin typeface="Arial" panose="020B0604020202020204" pitchFamily="34" charset="0"/>
                <a:ea typeface="+mj-ea"/>
                <a:cs typeface="Arial" panose="020B0604020202020204" pitchFamily="34" charset="0"/>
              </a:rPr>
              <a:t>Objectives</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Implement and maintain effective quality system.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Make continual improvement in manufacturing.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Up-grade technology for higher efficiency.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Control process through statistical techniques.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Endeavour to produce first time right.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Ensure timely delivery and consistent quality.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Train employees and monitor effectiveness. </a:t>
            </a:r>
          </a:p>
          <a:p>
            <a:pPr>
              <a:lnSpc>
                <a:spcPct val="150000"/>
              </a:lnSpc>
              <a:buFont typeface="Wingdings" pitchFamily="2" charset="2"/>
              <a:buChar char="§"/>
            </a:pPr>
            <a:r>
              <a:rPr lang="en-US" sz="1800" dirty="0">
                <a:solidFill>
                  <a:schemeClr val="tx2">
                    <a:lumMod val="75000"/>
                  </a:schemeClr>
                </a:solidFill>
                <a:latin typeface="Arial" pitchFamily="34" charset="0"/>
                <a:cs typeface="Arial" pitchFamily="34" charset="0"/>
              </a:rPr>
              <a:t>Encourage active participation of employees. </a:t>
            </a:r>
          </a:p>
          <a:p>
            <a:pPr marL="0" indent="0">
              <a:buNone/>
            </a:pPr>
            <a:endParaRPr lang="en-US" sz="28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dirty="0" smtClean="0"/>
              <a:t>Quality Policy</a:t>
            </a:r>
            <a:endParaRPr lang="en-US" dirty="0"/>
          </a:p>
        </p:txBody>
      </p:sp>
    </p:spTree>
    <p:extLst>
      <p:ext uri="{BB962C8B-B14F-4D97-AF65-F5344CB8AC3E}">
        <p14:creationId xmlns:p14="http://schemas.microsoft.com/office/powerpoint/2010/main" val="3617614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ambria_by_AJ">
      <a:majorFont>
        <a:latin typeface="Cambria"/>
        <a:ea typeface=""/>
        <a:cs typeface=""/>
      </a:majorFont>
      <a:minorFont>
        <a:latin typeface="Cambri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24270</TotalTime>
  <Words>2493</Words>
  <Application>Microsoft Office PowerPoint</Application>
  <PresentationFormat>Widescreen</PresentationFormat>
  <Paragraphs>564</Paragraphs>
  <Slides>41</Slides>
  <Notes>38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Albertus Medium</vt:lpstr>
      <vt:lpstr>Arial</vt:lpstr>
      <vt:lpstr>Calibri</vt:lpstr>
      <vt:lpstr>Cambria</vt:lpstr>
      <vt:lpstr>Helvetica</vt:lpstr>
      <vt:lpstr>Tahoma</vt:lpstr>
      <vt:lpstr>Times New Roman</vt:lpstr>
      <vt:lpstr>Wingdings</vt:lpstr>
      <vt:lpstr>Wingdings 2</vt:lpstr>
      <vt:lpstr>Median</vt:lpstr>
      <vt:lpstr>Bitmap Image</vt:lpstr>
      <vt:lpstr>PowerPoint Presentation</vt:lpstr>
      <vt:lpstr>Kalyani Group Introduction</vt:lpstr>
      <vt:lpstr>Kalyani Group Highlights</vt:lpstr>
      <vt:lpstr>Kalyani Group: A professionally managed Global Conglomerate</vt:lpstr>
      <vt:lpstr>Kalyani Group’s R&amp;D Centers</vt:lpstr>
      <vt:lpstr>Saarloha Introduction</vt:lpstr>
      <vt:lpstr>About Saarloha Advanced Materials Pvt. Ltd (Saarloha)</vt:lpstr>
      <vt:lpstr>Our Strengths</vt:lpstr>
      <vt:lpstr>Quality Policy</vt:lpstr>
      <vt:lpstr>Saarloha’s In-house R&amp;D (1/2)</vt:lpstr>
      <vt:lpstr>Saarloha’s In-house R&amp;D (2/2)</vt:lpstr>
      <vt:lpstr>Certifications</vt:lpstr>
      <vt:lpstr>Saarloha – Approved Raw Material Supplier to various Defence &amp; Aerospace institutions</vt:lpstr>
      <vt:lpstr>Saarloha’s steel for critical end-use applications</vt:lpstr>
      <vt:lpstr>Contribution to Indian Space, Defense , Nuclear &amp;   Railways “Make in India” Programme </vt:lpstr>
      <vt:lpstr>Our customers / End users (1/3)</vt:lpstr>
      <vt:lpstr>Our customers / End users (2/3)</vt:lpstr>
      <vt:lpstr>Our customers / End users (3/3)</vt:lpstr>
      <vt:lpstr>Product Range</vt:lpstr>
      <vt:lpstr>Facilities at Saarloha</vt:lpstr>
      <vt:lpstr>Process Flow (Steel Plant)</vt:lpstr>
      <vt:lpstr>Facilities at Saarloha (Primary Melting Process)</vt:lpstr>
      <vt:lpstr>Facilities at Saarloha (Secondary Refining Process)</vt:lpstr>
      <vt:lpstr>Facilities at Saarloha (Casting)</vt:lpstr>
      <vt:lpstr>Facilities at Saarloha (Casting)</vt:lpstr>
      <vt:lpstr>Facilities at Saarloha (Rolling)</vt:lpstr>
      <vt:lpstr>Facilities at Saarloha (Heat Treatment)</vt:lpstr>
      <vt:lpstr>Facilities at Saarloha (Finishing)</vt:lpstr>
      <vt:lpstr>I-ESR &amp; VAR Facilities at Saarloha (Remelting Steel Process)</vt:lpstr>
      <vt:lpstr>Inert-ESR Features</vt:lpstr>
      <vt:lpstr>VAR Features</vt:lpstr>
      <vt:lpstr>ESR &amp; VAR Capacities</vt:lpstr>
      <vt:lpstr>Production capability  (Through re-melting route i.e. ESR / VAR)</vt:lpstr>
      <vt:lpstr>New Grades under development</vt:lpstr>
      <vt:lpstr>Quality Facilities</vt:lpstr>
      <vt:lpstr>Quality Assurance Facilities at Saarloha    (NABL accredited Lab)</vt:lpstr>
      <vt:lpstr>Quality Assurance Facilities at Saarloha   </vt:lpstr>
      <vt:lpstr>Baramati Speciality Steels Ltd  (Satara, ~120 km from Pune)</vt:lpstr>
      <vt:lpstr>Rolling – Rounds, Squares &amp; Flats</vt:lpstr>
      <vt:lpstr>Heat Treatment</vt:lpstr>
      <vt:lpstr>Bright Bar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Saarloha</dc:creator>
  <cp:lastModifiedBy>WIN10</cp:lastModifiedBy>
  <cp:revision>962</cp:revision>
  <cp:lastPrinted>2020-10-09T06:20:17Z</cp:lastPrinted>
  <dcterms:created xsi:type="dcterms:W3CDTF">2015-04-29T03:03:11Z</dcterms:created>
  <dcterms:modified xsi:type="dcterms:W3CDTF">2022-03-02T12:54:24Z</dcterms:modified>
</cp:coreProperties>
</file>